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60" r:id="rId5"/>
    <p:sldId id="261" r:id="rId6"/>
    <p:sldId id="308" r:id="rId7"/>
    <p:sldId id="307" r:id="rId8"/>
    <p:sldId id="274" r:id="rId9"/>
    <p:sldId id="287" r:id="rId10"/>
    <p:sldId id="286" r:id="rId11"/>
    <p:sldId id="276" r:id="rId12"/>
    <p:sldId id="277" r:id="rId13"/>
    <p:sldId id="278" r:id="rId14"/>
    <p:sldId id="279" r:id="rId15"/>
    <p:sldId id="284" r:id="rId16"/>
    <p:sldId id="281" r:id="rId17"/>
    <p:sldId id="282" r:id="rId18"/>
    <p:sldId id="283" r:id="rId19"/>
    <p:sldId id="285" r:id="rId20"/>
    <p:sldId id="411" r:id="rId21"/>
    <p:sldId id="404" r:id="rId22"/>
    <p:sldId id="353" r:id="rId23"/>
    <p:sldId id="362" r:id="rId24"/>
    <p:sldId id="373" r:id="rId25"/>
    <p:sldId id="392" r:id="rId26"/>
    <p:sldId id="405" r:id="rId27"/>
    <p:sldId id="403" r:id="rId28"/>
    <p:sldId id="398" r:id="rId29"/>
    <p:sldId id="402" r:id="rId30"/>
    <p:sldId id="389" r:id="rId31"/>
    <p:sldId id="393" r:id="rId32"/>
    <p:sldId id="409" r:id="rId33"/>
    <p:sldId id="391" r:id="rId34"/>
    <p:sldId id="359" r:id="rId35"/>
    <p:sldId id="399" r:id="rId36"/>
    <p:sldId id="407" r:id="rId37"/>
    <p:sldId id="406" r:id="rId38"/>
    <p:sldId id="387" r:id="rId39"/>
    <p:sldId id="388" r:id="rId40"/>
    <p:sldId id="408" r:id="rId41"/>
    <p:sldId id="410"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é Verbeek" initials="GV" lastIdx="2" clrIdx="0">
    <p:extLst>
      <p:ext uri="{19B8F6BF-5375-455C-9EA6-DF929625EA0E}">
        <p15:presenceInfo xmlns:p15="http://schemas.microsoft.com/office/powerpoint/2012/main" userId="S-1-5-21-2483263013-661348462-4172844734-38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C0C59-ABDD-430C-85A8-1AFE3DA76890}" v="1" dt="2023-06-20T17:01:14.68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07" autoAdjust="0"/>
  </p:normalViewPr>
  <p:slideViewPr>
    <p:cSldViewPr snapToGrid="0">
      <p:cViewPr varScale="1">
        <p:scale>
          <a:sx n="57" d="100"/>
          <a:sy n="57" d="100"/>
        </p:scale>
        <p:origin x="984" y="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3T20:06:46.391" idx="1">
    <p:pos x="10" y="10"/>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23T20:11:46.033" idx="2">
    <p:pos x="2851" y="149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20-6-2023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FFEC1-963D-4FF3-A785-3D0BD605ABA9}" type="datetimeFigureOut">
              <a:rPr lang="nl-NL" smtClean="0"/>
              <a:t>20-6-2023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3F229-B644-4CFE-B576-EC4ADB9198BD}" type="slidenum">
              <a:rPr lang="nl-NL" smtClean="0"/>
              <a:t>‹nr.›</a:t>
            </a:fld>
            <a:endParaRPr lang="nl-NL"/>
          </a:p>
        </p:txBody>
      </p:sp>
    </p:spTree>
    <p:extLst>
      <p:ext uri="{BB962C8B-B14F-4D97-AF65-F5344CB8AC3E}">
        <p14:creationId xmlns:p14="http://schemas.microsoft.com/office/powerpoint/2010/main" val="137732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2775280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3189808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1377443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1582823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30</a:t>
            </a:fld>
            <a:endParaRPr lang="nl-NL" altLang="nl-NL"/>
          </a:p>
        </p:txBody>
      </p:sp>
    </p:spTree>
    <p:extLst>
      <p:ext uri="{BB962C8B-B14F-4D97-AF65-F5344CB8AC3E}">
        <p14:creationId xmlns:p14="http://schemas.microsoft.com/office/powerpoint/2010/main" val="94853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2627462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32</a:t>
            </a:fld>
            <a:endParaRPr lang="nl-NL" altLang="nl-NL"/>
          </a:p>
        </p:txBody>
      </p:sp>
    </p:spTree>
    <p:extLst>
      <p:ext uri="{BB962C8B-B14F-4D97-AF65-F5344CB8AC3E}">
        <p14:creationId xmlns:p14="http://schemas.microsoft.com/office/powerpoint/2010/main" val="258619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33</a:t>
            </a:fld>
            <a:endParaRPr lang="nl-NL" altLang="nl-NL"/>
          </a:p>
        </p:txBody>
      </p:sp>
    </p:spTree>
    <p:extLst>
      <p:ext uri="{BB962C8B-B14F-4D97-AF65-F5344CB8AC3E}">
        <p14:creationId xmlns:p14="http://schemas.microsoft.com/office/powerpoint/2010/main" val="4113300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34</a:t>
            </a:fld>
            <a:endParaRPr lang="nl-NL" altLang="nl-NL"/>
          </a:p>
        </p:txBody>
      </p:sp>
    </p:spTree>
    <p:extLst>
      <p:ext uri="{BB962C8B-B14F-4D97-AF65-F5344CB8AC3E}">
        <p14:creationId xmlns:p14="http://schemas.microsoft.com/office/powerpoint/2010/main" val="226258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35</a:t>
            </a:fld>
            <a:endParaRPr lang="nl-NL" altLang="nl-NL"/>
          </a:p>
        </p:txBody>
      </p:sp>
    </p:spTree>
    <p:extLst>
      <p:ext uri="{BB962C8B-B14F-4D97-AF65-F5344CB8AC3E}">
        <p14:creationId xmlns:p14="http://schemas.microsoft.com/office/powerpoint/2010/main" val="2401755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36</a:t>
            </a:fld>
            <a:endParaRPr lang="nl-NL" altLang="nl-NL"/>
          </a:p>
        </p:txBody>
      </p:sp>
    </p:spTree>
    <p:extLst>
      <p:ext uri="{BB962C8B-B14F-4D97-AF65-F5344CB8AC3E}">
        <p14:creationId xmlns:p14="http://schemas.microsoft.com/office/powerpoint/2010/main" val="243751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4191148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37</a:t>
            </a:fld>
            <a:endParaRPr lang="nl-NL" altLang="nl-NL"/>
          </a:p>
        </p:txBody>
      </p:sp>
    </p:spTree>
    <p:extLst>
      <p:ext uri="{BB962C8B-B14F-4D97-AF65-F5344CB8AC3E}">
        <p14:creationId xmlns:p14="http://schemas.microsoft.com/office/powerpoint/2010/main" val="3869925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38</a:t>
            </a:fld>
            <a:endParaRPr lang="nl-NL" altLang="nl-NL"/>
          </a:p>
        </p:txBody>
      </p:sp>
    </p:spTree>
    <p:extLst>
      <p:ext uri="{BB962C8B-B14F-4D97-AF65-F5344CB8AC3E}">
        <p14:creationId xmlns:p14="http://schemas.microsoft.com/office/powerpoint/2010/main" val="152283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1540941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399346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232384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262664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24</a:t>
            </a:fld>
            <a:endParaRPr lang="nl-NL" altLang="nl-NL"/>
          </a:p>
        </p:txBody>
      </p:sp>
    </p:spTree>
    <p:extLst>
      <p:ext uri="{BB962C8B-B14F-4D97-AF65-F5344CB8AC3E}">
        <p14:creationId xmlns:p14="http://schemas.microsoft.com/office/powerpoint/2010/main" val="1475379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1408508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2912685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a:p>
        </p:txBody>
      </p:sp>
      <p:pic>
        <p:nvPicPr>
          <p:cNvPr id="7" name="Afbeelding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381000" y="1825625"/>
            <a:ext cx="5638800" cy="4351338"/>
          </a:xfrm>
        </p:spPr>
        <p:txBody>
          <a:bodyPr/>
          <a:lstStyle>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72200" y="1825625"/>
            <a:ext cx="5651500" cy="4351338"/>
          </a:xfrm>
        </p:spPr>
        <p:txBody>
          <a:bodyPr/>
          <a:lstStyle>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cxnSp>
        <p:nvCxnSpPr>
          <p:cNvPr id="8" name="Rechte verbindingslijn 7"/>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87164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a:t>Klik op het pictogram in het midden om een achtergrondafbeelding toe te voegen (19,05 x 27 cm). </a:t>
            </a:r>
            <a:br>
              <a:rPr lang="nl-NL"/>
            </a:br>
            <a:r>
              <a:rPr lang="nl-NL"/>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de stijl te bewerken</a:t>
            </a:r>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7" name="Afbeelding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de stijl te bewerken</a:t>
            </a:r>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a:t>Klik op het pictogram in het midden om een achtergrondafbeelding toe te voegen (19,05 x 27 cm). </a:t>
            </a:r>
            <a:br>
              <a:rPr lang="nl-NL"/>
            </a:br>
            <a:endParaRPr lang="nl-NL"/>
          </a:p>
        </p:txBody>
      </p:sp>
      <p:pic>
        <p:nvPicPr>
          <p:cNvPr id="4" name="Afbeelding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a:t>Klik op het pictogram in het midden om een afbeelding toe te voegen (19,05 x 10 cm).</a:t>
            </a:r>
            <a:r>
              <a:rPr lang="nl-NL" sz="1600"/>
              <a:t> </a:t>
            </a:r>
            <a:endParaRPr lang="nl-NL"/>
          </a:p>
        </p:txBody>
      </p:sp>
      <p:pic>
        <p:nvPicPr>
          <p:cNvPr id="5" name="Afbeelding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a:t>Klik op het pictogram in het midden om een afbeelding toe te voegen (19,05 x 10 cm).</a:t>
            </a:r>
            <a:r>
              <a:rPr lang="nl-NL" sz="1600"/>
              <a:t> </a:t>
            </a:r>
            <a:endParaRPr lang="nl-NL"/>
          </a:p>
        </p:txBody>
      </p:sp>
      <p:pic>
        <p:nvPicPr>
          <p:cNvPr id="8" name="Afbeelding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a:t>Tweede niveau</a:t>
            </a:r>
          </a:p>
          <a:p>
            <a:pPr lvl="2"/>
            <a:r>
              <a:rPr lang="nl-NL"/>
              <a:t>Derde niveau</a:t>
            </a:r>
          </a:p>
          <a:p>
            <a:pPr lvl="3"/>
            <a:r>
              <a:rPr lang="nl-NL"/>
              <a:t>Vierde niveau</a:t>
            </a:r>
          </a:p>
          <a:p>
            <a:pPr lvl="4"/>
            <a:r>
              <a:rPr lang="nl-NL"/>
              <a:t>Vijfde niveau</a:t>
            </a:r>
          </a:p>
        </p:txBody>
      </p:sp>
      <p:pic>
        <p:nvPicPr>
          <p:cNvPr id="5" name="Afbeelding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a:p>
        </p:txBody>
      </p:sp>
      <p:pic>
        <p:nvPicPr>
          <p:cNvPr id="4" name="Afbeelding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 id="214748365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zoek.officielebekendmakingen.nl/stcrt-2020-34588.html"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zoek.officielebekendmakingen.nl/stcrt-2016-55791.html?zoekcriteria=%3Fzkt%3DUitgebreid%26pst%3DStaatscourant%26vrt%3Dregeling%2Bnatuurbescherming%26zkd%3DAlleenInDeTitel%26dpr%3DAlle%26spd%3D20161028%26epd%3D20161028%26sdt%3DDatumPublicatie%26ap%3D%26pnr%3D1%26rpp%3D10&amp;resultIndex=0&amp;sorttype=1&amp;sortorder=4#d17e18187"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BCa5BkkZgco" TargetMode="Externa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ideo" Target="https://www.youtube.com/embed/Iw_S7H3bsUg" TargetMode="Externa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ideo" Target="https://www.youtube.com/embed/Ua3u-h8W9l8" TargetMode="Externa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eeldenbankgewasbescherming.nl/"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toelatingen.ctgb.nl/nl/authorisations" TargetMode="External"/><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 2</a:t>
            </a:r>
            <a:br>
              <a:rPr lang="nl-NL" dirty="0"/>
            </a:br>
            <a:r>
              <a:rPr lang="nl-NL" dirty="0"/>
              <a:t>Boomteelt en Glasteelt</a:t>
            </a:r>
            <a:br>
              <a:rPr lang="nl-NL" dirty="0"/>
            </a:br>
            <a:br>
              <a:rPr lang="nl-NL" dirty="0"/>
            </a:br>
            <a:r>
              <a:rPr lang="nl-NL" dirty="0"/>
              <a:t>Periode 5</a:t>
            </a:r>
            <a:br>
              <a:rPr lang="nl-NL" dirty="0"/>
            </a:br>
            <a:r>
              <a:rPr lang="nl-NL" dirty="0"/>
              <a:t>Les 3</a:t>
            </a:r>
            <a:br>
              <a:rPr lang="nl-NL" dirty="0"/>
            </a:br>
            <a:endParaRPr lang="nl-NL" dirty="0"/>
          </a:p>
        </p:txBody>
      </p:sp>
      <p:pic>
        <p:nvPicPr>
          <p:cNvPr id="3" name="Afbeelding 2">
            <a:extLst>
              <a:ext uri="{FF2B5EF4-FFF2-40B4-BE49-F238E27FC236}">
                <a16:creationId xmlns:a16="http://schemas.microsoft.com/office/drawing/2014/main" id="{F1F2487F-B7D1-169D-8836-1A75ADA108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1424" y="3399182"/>
            <a:ext cx="2705038" cy="2028779"/>
          </a:xfrm>
          <a:prstGeom prst="rect">
            <a:avLst/>
          </a:prstGeom>
        </p:spPr>
      </p:pic>
      <p:pic>
        <p:nvPicPr>
          <p:cNvPr id="4" name="Afbeelding 3">
            <a:extLst>
              <a:ext uri="{FF2B5EF4-FFF2-40B4-BE49-F238E27FC236}">
                <a16:creationId xmlns:a16="http://schemas.microsoft.com/office/drawing/2014/main" id="{494AC68B-DD45-8D6F-E100-E8641692333F}"/>
              </a:ext>
            </a:extLst>
          </p:cNvPr>
          <p:cNvPicPr>
            <a:picLocks noChangeAspect="1"/>
          </p:cNvPicPr>
          <p:nvPr/>
        </p:nvPicPr>
        <p:blipFill>
          <a:blip r:embed="rId3"/>
          <a:stretch>
            <a:fillRect/>
          </a:stretch>
        </p:blipFill>
        <p:spPr>
          <a:xfrm>
            <a:off x="6095999" y="3429000"/>
            <a:ext cx="2829339" cy="1947891"/>
          </a:xfrm>
          <a:prstGeom prst="rect">
            <a:avLst/>
          </a:prstGeom>
        </p:spPr>
      </p:pic>
      <p:sp>
        <p:nvSpPr>
          <p:cNvPr id="6" name="Tekstvak 5">
            <a:extLst>
              <a:ext uri="{FF2B5EF4-FFF2-40B4-BE49-F238E27FC236}">
                <a16:creationId xmlns:a16="http://schemas.microsoft.com/office/drawing/2014/main" id="{BFFC02E2-47D2-DA06-125D-800675742099}"/>
              </a:ext>
            </a:extLst>
          </p:cNvPr>
          <p:cNvSpPr txBox="1"/>
          <p:nvPr/>
        </p:nvSpPr>
        <p:spPr>
          <a:xfrm>
            <a:off x="3153377" y="5722373"/>
            <a:ext cx="6056671" cy="461665"/>
          </a:xfrm>
          <a:prstGeom prst="rect">
            <a:avLst/>
          </a:prstGeom>
          <a:noFill/>
        </p:spPr>
        <p:txBody>
          <a:bodyPr wrap="square" rtlCol="0">
            <a:spAutoFit/>
          </a:bodyPr>
          <a:lstStyle/>
          <a:p>
            <a:pPr algn="ctr"/>
            <a:r>
              <a:rPr lang="nl-NL" sz="2400" b="1" dirty="0"/>
              <a:t>GEWASBESCHERMING</a:t>
            </a:r>
          </a:p>
        </p:txBody>
      </p:sp>
    </p:spTree>
    <p:extLst>
      <p:ext uri="{BB962C8B-B14F-4D97-AF65-F5344CB8AC3E}">
        <p14:creationId xmlns:p14="http://schemas.microsoft.com/office/powerpoint/2010/main" val="3588895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656000"/>
            <a:ext cx="10547909" cy="4351338"/>
          </a:xfrm>
        </p:spPr>
        <p:txBody>
          <a:bodyPr>
            <a:normAutofit/>
          </a:bodyPr>
          <a:lstStyle/>
          <a:p>
            <a:pPr indent="0">
              <a:buNone/>
            </a:pPr>
            <a:endParaRPr lang="nl-NL" dirty="0"/>
          </a:p>
          <a:p>
            <a:pPr indent="0">
              <a:buNone/>
            </a:pPr>
            <a:r>
              <a:rPr lang="nl-NL" dirty="0"/>
              <a:t>Basisstoffen</a:t>
            </a:r>
          </a:p>
          <a:p>
            <a:pPr indent="0">
              <a:buNone/>
            </a:pPr>
            <a:r>
              <a:rPr lang="nl-NL" dirty="0"/>
              <a:t>De Europese Commissie kan een stof als basisstof goedkeuren, als die nuttig is als gewasbeschermingsmiddel, maar eigenlijk ergens anders voor is bedoeld. </a:t>
            </a:r>
          </a:p>
          <a:p>
            <a:pPr indent="0">
              <a:buNone/>
            </a:pPr>
            <a:r>
              <a:rPr lang="nl-NL" dirty="0"/>
              <a:t>Het gaat bijvoorbeeld om voedingsmiddelen zoals azijn en zonnebloemolie.</a:t>
            </a:r>
          </a:p>
          <a:p>
            <a:pPr indent="0">
              <a:buNone/>
            </a:pPr>
            <a:endParaRPr lang="nl-NL" dirty="0"/>
          </a:p>
          <a:p>
            <a:pPr indent="0">
              <a:buNone/>
            </a:pPr>
            <a:r>
              <a:rPr lang="nl-NL" dirty="0"/>
              <a:t>U mag een basisstof gebruiken voor een aantal goedgekeurde toepassingen, maar u mag deze niet verkopen als gewasbeschermingsmiddel.</a:t>
            </a:r>
          </a:p>
          <a:p>
            <a:pPr indent="0">
              <a:buNone/>
            </a:pPr>
            <a:endParaRPr lang="nl-NL" dirty="0"/>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4D1FA4E5-6A5A-4830-8283-4ADF97CA80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41148" y="230944"/>
            <a:ext cx="2194853" cy="2194853"/>
          </a:xfrm>
          <a:prstGeom prst="rect">
            <a:avLst/>
          </a:prstGeom>
        </p:spPr>
      </p:pic>
    </p:spTree>
    <p:extLst>
      <p:ext uri="{BB962C8B-B14F-4D97-AF65-F5344CB8AC3E}">
        <p14:creationId xmlns:p14="http://schemas.microsoft.com/office/powerpoint/2010/main" val="4371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3" y="1930662"/>
            <a:ext cx="10053964" cy="4351338"/>
          </a:xfrm>
        </p:spPr>
        <p:txBody>
          <a:bodyPr>
            <a:normAutofit/>
          </a:bodyPr>
          <a:lstStyle/>
          <a:p>
            <a:pPr indent="0">
              <a:buNone/>
            </a:pPr>
            <a:endParaRPr lang="nl-NL" dirty="0"/>
          </a:p>
          <a:p>
            <a:pPr indent="0">
              <a:buNone/>
            </a:pPr>
            <a:r>
              <a:rPr lang="nl-NL" dirty="0"/>
              <a:t>Biociden</a:t>
            </a:r>
          </a:p>
          <a:p>
            <a:pPr indent="0">
              <a:buNone/>
            </a:pPr>
            <a:r>
              <a:rPr lang="nl-NL" dirty="0"/>
              <a:t>Biociden bevatten werkzame stoffen of micro-organismen en zijn bedoeld om schadelijke of onwenselijke organismen te bestrijden, bijvoorbeeld als ontsmettingsmiddel of ongediertebestrijdingsmiddel.  </a:t>
            </a:r>
          </a:p>
          <a:p>
            <a:pPr indent="0">
              <a:buNone/>
            </a:pPr>
            <a:endParaRPr lang="nl-NL" dirty="0"/>
          </a:p>
          <a:p>
            <a:pPr indent="0">
              <a:buNone/>
            </a:pPr>
            <a:r>
              <a:rPr lang="nl-NL" dirty="0"/>
              <a:t>Biociden mag u niet gebruiken op land- en tuinbouwproducten. U mag er ook geen organismen mee bestrijden die planten aantasten. De middelen hebben daarvoor namelijk een toelating als gewasbeschermingsmiddel nodig.</a:t>
            </a:r>
          </a:p>
          <a:p>
            <a:pPr indent="0">
              <a:buNone/>
            </a:pPr>
            <a:endParaRPr lang="nl-NL" dirty="0"/>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711EDB06-B001-492E-935D-34ED8837D849}"/>
              </a:ext>
            </a:extLst>
          </p:cNvPr>
          <p:cNvPicPr>
            <a:picLocks noChangeAspect="1"/>
          </p:cNvPicPr>
          <p:nvPr/>
        </p:nvPicPr>
        <p:blipFill>
          <a:blip r:embed="rId2"/>
          <a:stretch>
            <a:fillRect/>
          </a:stretch>
        </p:blipFill>
        <p:spPr>
          <a:xfrm>
            <a:off x="228501" y="363855"/>
            <a:ext cx="11867573" cy="6046883"/>
          </a:xfrm>
          <a:prstGeom prst="rect">
            <a:avLst/>
          </a:prstGeom>
        </p:spPr>
      </p:pic>
    </p:spTree>
    <p:extLst>
      <p:ext uri="{BB962C8B-B14F-4D97-AF65-F5344CB8AC3E}">
        <p14:creationId xmlns:p14="http://schemas.microsoft.com/office/powerpoint/2010/main" val="9472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24892" y="1656000"/>
            <a:ext cx="10053964" cy="4351338"/>
          </a:xfrm>
        </p:spPr>
        <p:txBody>
          <a:bodyPr>
            <a:normAutofit/>
          </a:bodyPr>
          <a:lstStyle/>
          <a:p>
            <a:pPr indent="0">
              <a:buNone/>
            </a:pPr>
            <a:r>
              <a:rPr lang="nl-NL" sz="2600" dirty="0"/>
              <a:t>RUB-middelen</a:t>
            </a:r>
          </a:p>
          <a:p>
            <a:pPr indent="0">
              <a:buNone/>
            </a:pPr>
            <a:r>
              <a:rPr lang="nl-NL" sz="2600" dirty="0"/>
              <a:t>Dit zijn middelen die onder de Regeling Uitzondering Bestrijdingsmiddelen (RUB) op de markt mochten worden gebracht. Het gaat om gewasbeschermingsmiddelen en biociden. Omdat deze middelen nooit zijn beoordeeld, moet dat alsnog gebeuren. Of ze moeten van de markt moeten verdwijnen.</a:t>
            </a:r>
          </a:p>
          <a:p>
            <a:pPr indent="0">
              <a:buNone/>
            </a:pPr>
            <a:r>
              <a:rPr lang="nl-NL" sz="2600" dirty="0"/>
              <a:t> </a:t>
            </a:r>
          </a:p>
          <a:p>
            <a:pPr indent="0">
              <a:buNone/>
            </a:pPr>
            <a:endParaRPr lang="nl-NL" sz="2600" dirty="0"/>
          </a:p>
          <a:p>
            <a:pPr indent="0">
              <a:buNone/>
            </a:pPr>
            <a:r>
              <a:rPr lang="nl-NL" sz="2600" dirty="0"/>
              <a:t>RUB-middelen die zijn aangemeld bij het </a:t>
            </a:r>
            <a:r>
              <a:rPr lang="nl-NL" sz="2600" dirty="0" err="1"/>
              <a:t>Ctgb</a:t>
            </a:r>
            <a:r>
              <a:rPr lang="nl-NL" sz="2600" dirty="0"/>
              <a:t> staan op een </a:t>
            </a:r>
            <a:r>
              <a:rPr lang="nl-NL" sz="2600" dirty="0">
                <a:hlinkClick r:id="rId2"/>
              </a:rPr>
              <a:t>speciale lijst </a:t>
            </a:r>
            <a:r>
              <a:rPr lang="nl-NL" sz="2600" dirty="0"/>
              <a:t>staan, </a:t>
            </a:r>
          </a:p>
          <a:p>
            <a:pPr indent="0">
              <a:buNone/>
            </a:pPr>
            <a:endParaRPr lang="nl-NL" sz="4000" dirty="0"/>
          </a:p>
          <a:p>
            <a:pPr indent="0">
              <a:buNone/>
            </a:pPr>
            <a:endParaRPr lang="nl-NL" sz="4000" dirty="0"/>
          </a:p>
          <a:p>
            <a:pPr indent="0">
              <a:buNone/>
            </a:pPr>
            <a:endParaRPr lang="nl-NL" sz="4000" dirty="0"/>
          </a:p>
          <a:p>
            <a:pPr indent="0">
              <a:buNone/>
            </a:pPr>
            <a:endParaRPr lang="nl-NL" sz="4000" dirty="0"/>
          </a:p>
          <a:p>
            <a:pPr indent="0">
              <a:buNone/>
            </a:pPr>
            <a:endParaRPr lang="nl-NL" sz="4000" dirty="0"/>
          </a:p>
          <a:p>
            <a:pPr indent="0">
              <a:buNone/>
            </a:pPr>
            <a:endParaRPr lang="nl-NL" sz="4000" dirty="0"/>
          </a:p>
          <a:p>
            <a:pPr indent="0">
              <a:buNone/>
            </a:pPr>
            <a:endParaRPr lang="nl-NL" sz="4000" dirty="0"/>
          </a:p>
          <a:p>
            <a:pPr indent="0">
              <a:buNone/>
            </a:pPr>
            <a:endParaRPr lang="nl-NL" sz="4000" dirty="0"/>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7E1F3960-1560-4574-A32A-D8E187DA78E3}"/>
              </a:ext>
            </a:extLst>
          </p:cNvPr>
          <p:cNvPicPr>
            <a:picLocks noChangeAspect="1"/>
          </p:cNvPicPr>
          <p:nvPr/>
        </p:nvPicPr>
        <p:blipFill>
          <a:blip r:embed="rId3"/>
          <a:stretch>
            <a:fillRect/>
          </a:stretch>
        </p:blipFill>
        <p:spPr>
          <a:xfrm>
            <a:off x="313959" y="2924175"/>
            <a:ext cx="10164897" cy="3933825"/>
          </a:xfrm>
          <a:prstGeom prst="rect">
            <a:avLst/>
          </a:prstGeom>
        </p:spPr>
      </p:pic>
    </p:spTree>
    <p:extLst>
      <p:ext uri="{BB962C8B-B14F-4D97-AF65-F5344CB8AC3E}">
        <p14:creationId xmlns:p14="http://schemas.microsoft.com/office/powerpoint/2010/main" val="246837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365761" y="1656000"/>
            <a:ext cx="10169366" cy="5040221"/>
          </a:xfrm>
        </p:spPr>
        <p:txBody>
          <a:bodyPr>
            <a:normAutofit fontScale="92500" lnSpcReduction="10000"/>
          </a:bodyPr>
          <a:lstStyle/>
          <a:p>
            <a:pPr indent="0">
              <a:buNone/>
            </a:pPr>
            <a:endParaRPr lang="nl-NL" sz="2600" dirty="0"/>
          </a:p>
          <a:p>
            <a:pPr indent="0">
              <a:buNone/>
            </a:pPr>
            <a:r>
              <a:rPr lang="nl-NL" sz="2600" dirty="0" err="1"/>
              <a:t>Biostimulanten</a:t>
            </a:r>
            <a:r>
              <a:rPr lang="nl-NL" sz="2600" dirty="0"/>
              <a:t> en plantversterkers</a:t>
            </a:r>
          </a:p>
          <a:p>
            <a:pPr indent="0">
              <a:buNone/>
            </a:pPr>
            <a:r>
              <a:rPr lang="nl-NL" sz="2600" dirty="0"/>
              <a:t>Sommige middelen worden onder de noemer </a:t>
            </a:r>
            <a:r>
              <a:rPr lang="nl-NL" sz="2600" dirty="0" err="1"/>
              <a:t>biostimulant</a:t>
            </a:r>
            <a:r>
              <a:rPr lang="nl-NL" sz="2600" dirty="0"/>
              <a:t> of plantversterker op de markt gebracht. Deze producten stimuleren de voedingsprocessen van een plant. Het doel van de producten is een of meer van de volgende eigenschappen van de plant of de zone rond de plantwortels (</a:t>
            </a:r>
            <a:r>
              <a:rPr lang="nl-NL" sz="2600" dirty="0" err="1"/>
              <a:t>rizosfeer</a:t>
            </a:r>
            <a:r>
              <a:rPr lang="nl-NL" sz="2600" dirty="0"/>
              <a:t>) te verbeteren:</a:t>
            </a:r>
          </a:p>
          <a:p>
            <a:pPr indent="0">
              <a:buNone/>
            </a:pPr>
            <a:r>
              <a:rPr lang="nl-NL" sz="2600" dirty="0"/>
              <a:t> </a:t>
            </a:r>
          </a:p>
          <a:p>
            <a:pPr indent="0">
              <a:buNone/>
            </a:pPr>
            <a:endParaRPr lang="nl-NL" sz="2600" dirty="0"/>
          </a:p>
          <a:p>
            <a:pPr marL="342900" indent="-342900"/>
            <a:r>
              <a:rPr lang="nl-NL" sz="2600" dirty="0"/>
              <a:t>de efficiëntie van het gebruik van voedingsstoffen</a:t>
            </a:r>
          </a:p>
          <a:p>
            <a:pPr marL="342900" indent="-342900"/>
            <a:r>
              <a:rPr lang="nl-NL" sz="2600" dirty="0"/>
              <a:t>de tolerantie voor abiotische stress, zoals droogte of temperatuurschommelingen</a:t>
            </a:r>
          </a:p>
          <a:p>
            <a:pPr marL="342900" indent="-342900"/>
            <a:r>
              <a:rPr lang="nl-NL" sz="2600" dirty="0"/>
              <a:t>kwaliteitskenmerken</a:t>
            </a:r>
          </a:p>
          <a:p>
            <a:pPr marL="342900" indent="-342900"/>
            <a:r>
              <a:rPr lang="nl-NL" sz="2600" dirty="0"/>
              <a:t>de beschikbaarheid van vastgehouden voedingsstoffen in de bodem of in de zone rond de plantenwortel</a:t>
            </a:r>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112CD98F-02B1-49D0-A276-A787B1FA98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291" y="161779"/>
            <a:ext cx="2482948" cy="2482948"/>
          </a:xfrm>
          <a:prstGeom prst="rect">
            <a:avLst/>
          </a:prstGeom>
        </p:spPr>
      </p:pic>
    </p:spTree>
    <p:extLst>
      <p:ext uri="{BB962C8B-B14F-4D97-AF65-F5344CB8AC3E}">
        <p14:creationId xmlns:p14="http://schemas.microsoft.com/office/powerpoint/2010/main" val="117458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3" y="1930662"/>
            <a:ext cx="10053964" cy="4351338"/>
          </a:xfrm>
        </p:spPr>
        <p:txBody>
          <a:bodyPr>
            <a:normAutofit/>
          </a:bodyPr>
          <a:lstStyle/>
          <a:p>
            <a:pPr indent="0">
              <a:buNone/>
            </a:pPr>
            <a:r>
              <a:rPr lang="nl-NL" dirty="0"/>
              <a:t>Planten- en Kruidenextracten</a:t>
            </a:r>
          </a:p>
          <a:p>
            <a:pPr indent="0">
              <a:buNone/>
            </a:pPr>
            <a:endParaRPr lang="nl-NL" dirty="0"/>
          </a:p>
          <a:p>
            <a:pPr indent="0">
              <a:buNone/>
            </a:pPr>
            <a:r>
              <a:rPr lang="nl-NL" dirty="0"/>
              <a:t>Middelen van natuurlijke oorsprong zoals planten- en kruidenextracten</a:t>
            </a:r>
          </a:p>
          <a:p>
            <a:pPr indent="0">
              <a:buNone/>
            </a:pPr>
            <a:r>
              <a:rPr lang="nl-NL" dirty="0"/>
              <a:t>Bij middelen van natuurlijke oorsprong kunt u denken aan planten- en kruidenextracten. </a:t>
            </a:r>
          </a:p>
          <a:p>
            <a:pPr indent="0">
              <a:buNone/>
            </a:pPr>
            <a:r>
              <a:rPr lang="nl-NL" dirty="0"/>
              <a:t>Deze middelen kunnen giftig zijn, en zijn dan een risico voor mens, dier of milieu.</a:t>
            </a:r>
          </a:p>
          <a:p>
            <a:pPr indent="0">
              <a:buNone/>
            </a:pPr>
            <a:r>
              <a:rPr lang="nl-NL" dirty="0"/>
              <a:t>U mag deze middelen alleen gebruiken en verkopen als gewasbeschermingsmiddel of biocide als het </a:t>
            </a:r>
            <a:r>
              <a:rPr lang="nl-NL" dirty="0" err="1"/>
              <a:t>Ctgb</a:t>
            </a:r>
            <a:r>
              <a:rPr lang="nl-NL" dirty="0"/>
              <a:t> ze heeft toegelaten. </a:t>
            </a:r>
          </a:p>
          <a:p>
            <a:pPr indent="0">
              <a:buNone/>
            </a:pPr>
            <a:r>
              <a:rPr lang="nl-NL" dirty="0"/>
              <a:t>Of gebruiken voor bepaalde toepassingen als de Europese Commissie ze als basisstof heeft goedgekeurd.</a:t>
            </a:r>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960DF66A-7E60-46BF-9E38-5B57450843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25339" y="370013"/>
            <a:ext cx="2950239" cy="1285987"/>
          </a:xfrm>
          <a:prstGeom prst="rect">
            <a:avLst/>
          </a:prstGeom>
        </p:spPr>
      </p:pic>
    </p:spTree>
    <p:extLst>
      <p:ext uri="{BB962C8B-B14F-4D97-AF65-F5344CB8AC3E}">
        <p14:creationId xmlns:p14="http://schemas.microsoft.com/office/powerpoint/2010/main" val="363713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3" y="1930662"/>
            <a:ext cx="10053964" cy="4351338"/>
          </a:xfrm>
        </p:spPr>
        <p:txBody>
          <a:bodyPr>
            <a:normAutofit/>
          </a:bodyPr>
          <a:lstStyle/>
          <a:p>
            <a:pPr indent="0">
              <a:buNone/>
            </a:pPr>
            <a:endParaRPr lang="nl-NL" dirty="0"/>
          </a:p>
          <a:p>
            <a:pPr indent="0">
              <a:buNone/>
            </a:pPr>
            <a:r>
              <a:rPr lang="nl-NL" dirty="0"/>
              <a:t>Micro-organismen en andere </a:t>
            </a:r>
            <a:r>
              <a:rPr lang="nl-NL" dirty="0" err="1"/>
              <a:t>micro-biologische</a:t>
            </a:r>
            <a:r>
              <a:rPr lang="nl-NL" dirty="0"/>
              <a:t> preparaten</a:t>
            </a:r>
          </a:p>
          <a:p>
            <a:pPr indent="0">
              <a:buNone/>
            </a:pPr>
            <a:r>
              <a:rPr lang="nl-NL" dirty="0"/>
              <a:t>Micro-organismen zoals een schimmel, bacterie of virus kunnen ook gebruikt worden om planten te beschermen.</a:t>
            </a:r>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09CAC510-3EAF-435C-9BDC-E216F21669D8}"/>
              </a:ext>
            </a:extLst>
          </p:cNvPr>
          <p:cNvPicPr>
            <a:picLocks noChangeAspect="1"/>
          </p:cNvPicPr>
          <p:nvPr/>
        </p:nvPicPr>
        <p:blipFill>
          <a:blip r:embed="rId2"/>
          <a:stretch>
            <a:fillRect/>
          </a:stretch>
        </p:blipFill>
        <p:spPr>
          <a:xfrm>
            <a:off x="7486283" y="3693868"/>
            <a:ext cx="2895674" cy="2895674"/>
          </a:xfrm>
          <a:prstGeom prst="rect">
            <a:avLst/>
          </a:prstGeom>
        </p:spPr>
      </p:pic>
    </p:spTree>
    <p:extLst>
      <p:ext uri="{BB962C8B-B14F-4D97-AF65-F5344CB8AC3E}">
        <p14:creationId xmlns:p14="http://schemas.microsoft.com/office/powerpoint/2010/main" val="164757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3" y="1930661"/>
            <a:ext cx="10053964" cy="4779627"/>
          </a:xfrm>
        </p:spPr>
        <p:txBody>
          <a:bodyPr>
            <a:normAutofit/>
          </a:bodyPr>
          <a:lstStyle/>
          <a:p>
            <a:pPr indent="0">
              <a:buNone/>
            </a:pPr>
            <a:endParaRPr lang="nl-NL" dirty="0"/>
          </a:p>
          <a:p>
            <a:pPr indent="0">
              <a:buNone/>
            </a:pPr>
            <a:r>
              <a:rPr lang="nl-NL" dirty="0"/>
              <a:t>Natuurlijke vijanden en andere biologische bestrijders</a:t>
            </a:r>
          </a:p>
          <a:p>
            <a:pPr indent="0">
              <a:buNone/>
            </a:pPr>
            <a:endParaRPr lang="nl-NL" dirty="0"/>
          </a:p>
          <a:p>
            <a:pPr indent="0">
              <a:buNone/>
            </a:pPr>
            <a:r>
              <a:rPr lang="nl-NL" dirty="0"/>
              <a:t>Natuurlijke vijanden en biologische bestrijders worden vaker ingezet om planten te beschermen. U moet hierbij bijvoorbeeld denken aan sluipwespen, roofmijten of nematoden.</a:t>
            </a:r>
          </a:p>
          <a:p>
            <a:pPr indent="0">
              <a:buNone/>
            </a:pPr>
            <a:r>
              <a:rPr lang="nl-NL" dirty="0"/>
              <a:t>Deze bestrijders vallen niet onder de gewasbeschermingsmiddelen en biociden.</a:t>
            </a:r>
          </a:p>
          <a:p>
            <a:pPr indent="0">
              <a:buNone/>
            </a:pPr>
            <a:r>
              <a:rPr lang="nl-NL" dirty="0"/>
              <a:t>Veel soorten zijn niet schadelijk voor onze inheemse planten en dieren. Deze mag u zonder ontheffing inzetten, zowel in als buiten kassen. Welke soorten dat zijn leest u </a:t>
            </a:r>
            <a:r>
              <a:rPr lang="nl-NL" dirty="0">
                <a:hlinkClick r:id="rId2"/>
              </a:rPr>
              <a:t>hier</a:t>
            </a:r>
            <a:r>
              <a:rPr lang="nl-NL" dirty="0"/>
              <a:t>.</a:t>
            </a:r>
          </a:p>
          <a:p>
            <a:pPr indent="0">
              <a:buNone/>
            </a:pPr>
            <a:r>
              <a:rPr lang="nl-NL" dirty="0"/>
              <a:t>Staat uw uitheemse soort daar niet bij? Dan heeft u een ontheffing nodig. </a:t>
            </a:r>
          </a:p>
          <a:p>
            <a:pPr indent="0">
              <a:buNone/>
            </a:pPr>
            <a:endParaRPr lang="nl-NL" dirty="0"/>
          </a:p>
        </p:txBody>
      </p:sp>
      <p:pic>
        <p:nvPicPr>
          <p:cNvPr id="3" name="Afbeelding 2">
            <a:extLst>
              <a:ext uri="{FF2B5EF4-FFF2-40B4-BE49-F238E27FC236}">
                <a16:creationId xmlns:a16="http://schemas.microsoft.com/office/drawing/2014/main" id="{8DEEA247-A109-49D6-8AB9-FEFBC849A0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18916" y="369904"/>
            <a:ext cx="2977662" cy="2047143"/>
          </a:xfrm>
          <a:prstGeom prst="rect">
            <a:avLst/>
          </a:prstGeom>
        </p:spPr>
      </p:pic>
      <p:pic>
        <p:nvPicPr>
          <p:cNvPr id="6" name="Afbeelding 5">
            <a:extLst>
              <a:ext uri="{FF2B5EF4-FFF2-40B4-BE49-F238E27FC236}">
                <a16:creationId xmlns:a16="http://schemas.microsoft.com/office/drawing/2014/main" id="{9F044058-3F3D-1B45-6125-0214C6658FD3}"/>
              </a:ext>
            </a:extLst>
          </p:cNvPr>
          <p:cNvPicPr>
            <a:picLocks noChangeAspect="1"/>
          </p:cNvPicPr>
          <p:nvPr/>
        </p:nvPicPr>
        <p:blipFill>
          <a:blip r:embed="rId4"/>
          <a:stretch>
            <a:fillRect/>
          </a:stretch>
        </p:blipFill>
        <p:spPr>
          <a:xfrm>
            <a:off x="481163" y="2749776"/>
            <a:ext cx="10053963" cy="3627782"/>
          </a:xfrm>
          <a:prstGeom prst="rect">
            <a:avLst/>
          </a:prstGeom>
        </p:spPr>
      </p:pic>
    </p:spTree>
    <p:extLst>
      <p:ext uri="{BB962C8B-B14F-4D97-AF65-F5344CB8AC3E}">
        <p14:creationId xmlns:p14="http://schemas.microsoft.com/office/powerpoint/2010/main" val="100302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3" y="1930661"/>
            <a:ext cx="10053964" cy="4779627"/>
          </a:xfrm>
        </p:spPr>
        <p:txBody>
          <a:bodyPr>
            <a:normAutofit/>
          </a:bodyPr>
          <a:lstStyle/>
          <a:p>
            <a:pPr indent="0">
              <a:buNone/>
            </a:pPr>
            <a:endParaRPr lang="nl-NL" dirty="0"/>
          </a:p>
          <a:p>
            <a:pPr indent="0">
              <a:buNone/>
            </a:pPr>
            <a:endParaRPr lang="nl-NL" dirty="0"/>
          </a:p>
          <a:p>
            <a:pPr indent="0">
              <a:buNone/>
            </a:pPr>
            <a:r>
              <a:rPr lang="nl-NL" dirty="0"/>
              <a:t>Voor meer praktische zaken neemt mijn Verbeek nu de les over.</a:t>
            </a:r>
          </a:p>
        </p:txBody>
      </p:sp>
      <p:pic>
        <p:nvPicPr>
          <p:cNvPr id="4" name="Afbeelding 3">
            <a:extLst>
              <a:ext uri="{FF2B5EF4-FFF2-40B4-BE49-F238E27FC236}">
                <a16:creationId xmlns:a16="http://schemas.microsoft.com/office/drawing/2014/main" id="{B713AE76-C288-25E7-71A4-862C74FE299B}"/>
              </a:ext>
            </a:extLst>
          </p:cNvPr>
          <p:cNvPicPr>
            <a:picLocks noChangeAspect="1"/>
          </p:cNvPicPr>
          <p:nvPr/>
        </p:nvPicPr>
        <p:blipFill>
          <a:blip r:embed="rId2"/>
          <a:stretch>
            <a:fillRect/>
          </a:stretch>
        </p:blipFill>
        <p:spPr>
          <a:xfrm>
            <a:off x="5205412" y="3710250"/>
            <a:ext cx="1781175" cy="2571750"/>
          </a:xfrm>
          <a:prstGeom prst="rect">
            <a:avLst/>
          </a:prstGeom>
        </p:spPr>
      </p:pic>
    </p:spTree>
    <p:extLst>
      <p:ext uri="{BB962C8B-B14F-4D97-AF65-F5344CB8AC3E}">
        <p14:creationId xmlns:p14="http://schemas.microsoft.com/office/powerpoint/2010/main" val="150268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7886700" cy="996950"/>
          </a:xfrm>
        </p:spPr>
        <p:txBody>
          <a:bodyPr/>
          <a:lstStyle/>
          <a:p>
            <a:pPr eaLnBrk="1" hangingPunct="1"/>
            <a:r>
              <a:rPr lang="nl-NL" altLang="nl-NL" dirty="0"/>
              <a:t>Stelling</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17620" y="1704960"/>
            <a:ext cx="7311861" cy="4738260"/>
          </a:xfrm>
        </p:spPr>
        <p:txBody>
          <a:bodyPr>
            <a:normAutofit/>
          </a:bodyPr>
          <a:lstStyle/>
          <a:p>
            <a:pPr indent="0">
              <a:buNone/>
            </a:pPr>
            <a:r>
              <a:rPr lang="nl-NL" dirty="0"/>
              <a:t>In de tuinbouw mag er onbeperkt gespoten worden</a:t>
            </a:r>
          </a:p>
          <a:p>
            <a:pPr marL="342900" indent="-342900">
              <a:defRPr/>
            </a:pPr>
            <a:endParaRPr lang="nl-NL" dirty="0"/>
          </a:p>
        </p:txBody>
      </p:sp>
      <p:pic>
        <p:nvPicPr>
          <p:cNvPr id="2" name="Afbeelding 1">
            <a:extLst>
              <a:ext uri="{FF2B5EF4-FFF2-40B4-BE49-F238E27FC236}">
                <a16:creationId xmlns:a16="http://schemas.microsoft.com/office/drawing/2014/main" id="{745A36E4-A354-41AE-ABFD-5F7A44825FFB}"/>
              </a:ext>
            </a:extLst>
          </p:cNvPr>
          <p:cNvPicPr>
            <a:picLocks noChangeAspect="1"/>
          </p:cNvPicPr>
          <p:nvPr/>
        </p:nvPicPr>
        <p:blipFill>
          <a:blip r:embed="rId3"/>
          <a:stretch>
            <a:fillRect/>
          </a:stretch>
        </p:blipFill>
        <p:spPr>
          <a:xfrm>
            <a:off x="1300294" y="2819793"/>
            <a:ext cx="4351876" cy="2762361"/>
          </a:xfrm>
          <a:prstGeom prst="rect">
            <a:avLst/>
          </a:prstGeom>
        </p:spPr>
      </p:pic>
    </p:spTree>
    <p:extLst>
      <p:ext uri="{BB962C8B-B14F-4D97-AF65-F5344CB8AC3E}">
        <p14:creationId xmlns:p14="http://schemas.microsoft.com/office/powerpoint/2010/main" val="24081872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696825" y="863058"/>
            <a:ext cx="8074236" cy="996950"/>
          </a:xfrm>
        </p:spPr>
        <p:txBody>
          <a:bodyPr>
            <a:normAutofit/>
          </a:bodyPr>
          <a:lstStyle/>
          <a:p>
            <a:pPr eaLnBrk="1" hangingPunct="1"/>
            <a:r>
              <a:rPr lang="nl-NL" altLang="nl-NL" b="1" dirty="0"/>
              <a:t>Witte vlieg </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800520" y="2133601"/>
            <a:ext cx="5663905" cy="4391025"/>
          </a:xfrm>
        </p:spPr>
        <p:txBody>
          <a:bodyPr>
            <a:normAutofit/>
          </a:bodyPr>
          <a:lstStyle/>
          <a:p>
            <a:pPr indent="0">
              <a:buNone/>
              <a:defRPr/>
            </a:pPr>
            <a:endParaRPr lang="nl-NL" dirty="0"/>
          </a:p>
          <a:p>
            <a:pPr indent="0">
              <a:buNone/>
              <a:defRPr/>
            </a:pPr>
            <a:br>
              <a:rPr lang="nl-NL" dirty="0"/>
            </a:br>
            <a:endParaRPr lang="nl-NL" dirty="0"/>
          </a:p>
        </p:txBody>
      </p:sp>
      <p:pic>
        <p:nvPicPr>
          <p:cNvPr id="2" name="Afbeelding 1">
            <a:extLst>
              <a:ext uri="{FF2B5EF4-FFF2-40B4-BE49-F238E27FC236}">
                <a16:creationId xmlns:a16="http://schemas.microsoft.com/office/drawing/2014/main" id="{D5DC9DDF-900F-43E7-8D44-93FC8B8DE5B6}"/>
              </a:ext>
            </a:extLst>
          </p:cNvPr>
          <p:cNvPicPr>
            <a:picLocks noChangeAspect="1"/>
          </p:cNvPicPr>
          <p:nvPr/>
        </p:nvPicPr>
        <p:blipFill>
          <a:blip r:embed="rId3"/>
          <a:stretch>
            <a:fillRect/>
          </a:stretch>
        </p:blipFill>
        <p:spPr>
          <a:xfrm>
            <a:off x="1696825" y="1963573"/>
            <a:ext cx="2762053" cy="1838021"/>
          </a:xfrm>
          <a:prstGeom prst="rect">
            <a:avLst/>
          </a:prstGeom>
        </p:spPr>
      </p:pic>
      <p:pic>
        <p:nvPicPr>
          <p:cNvPr id="3" name="Afbeelding 2">
            <a:extLst>
              <a:ext uri="{FF2B5EF4-FFF2-40B4-BE49-F238E27FC236}">
                <a16:creationId xmlns:a16="http://schemas.microsoft.com/office/drawing/2014/main" id="{7CFD556E-D0BC-4B8D-A292-2322A0ECE6FE}"/>
              </a:ext>
            </a:extLst>
          </p:cNvPr>
          <p:cNvPicPr>
            <a:picLocks noChangeAspect="1"/>
          </p:cNvPicPr>
          <p:nvPr/>
        </p:nvPicPr>
        <p:blipFill>
          <a:blip r:embed="rId4"/>
          <a:stretch>
            <a:fillRect/>
          </a:stretch>
        </p:blipFill>
        <p:spPr>
          <a:xfrm>
            <a:off x="5608639" y="1744695"/>
            <a:ext cx="2762053" cy="2143125"/>
          </a:xfrm>
          <a:prstGeom prst="rect">
            <a:avLst/>
          </a:prstGeom>
        </p:spPr>
      </p:pic>
      <p:sp>
        <p:nvSpPr>
          <p:cNvPr id="4" name="Tekstvak 3">
            <a:extLst>
              <a:ext uri="{FF2B5EF4-FFF2-40B4-BE49-F238E27FC236}">
                <a16:creationId xmlns:a16="http://schemas.microsoft.com/office/drawing/2014/main" id="{119840EB-74BA-42D9-A8B0-A45872D60675}"/>
              </a:ext>
            </a:extLst>
          </p:cNvPr>
          <p:cNvSpPr txBox="1"/>
          <p:nvPr/>
        </p:nvSpPr>
        <p:spPr>
          <a:xfrm>
            <a:off x="1696825" y="4204355"/>
            <a:ext cx="2347274" cy="461665"/>
          </a:xfrm>
          <a:prstGeom prst="rect">
            <a:avLst/>
          </a:prstGeom>
          <a:noFill/>
        </p:spPr>
        <p:txBody>
          <a:bodyPr wrap="square" rtlCol="0">
            <a:spAutoFit/>
          </a:bodyPr>
          <a:lstStyle/>
          <a:p>
            <a:r>
              <a:rPr lang="nl-NL" sz="2400" dirty="0"/>
              <a:t>Witte vlieg</a:t>
            </a:r>
          </a:p>
        </p:txBody>
      </p:sp>
      <p:sp>
        <p:nvSpPr>
          <p:cNvPr id="5" name="Tekstvak 4">
            <a:extLst>
              <a:ext uri="{FF2B5EF4-FFF2-40B4-BE49-F238E27FC236}">
                <a16:creationId xmlns:a16="http://schemas.microsoft.com/office/drawing/2014/main" id="{0AFA2217-F334-4CC9-9804-F8450069BBB8}"/>
              </a:ext>
            </a:extLst>
          </p:cNvPr>
          <p:cNvSpPr txBox="1"/>
          <p:nvPr/>
        </p:nvSpPr>
        <p:spPr>
          <a:xfrm>
            <a:off x="5750350" y="4308049"/>
            <a:ext cx="4744825" cy="1569660"/>
          </a:xfrm>
          <a:prstGeom prst="rect">
            <a:avLst/>
          </a:prstGeom>
          <a:noFill/>
        </p:spPr>
        <p:txBody>
          <a:bodyPr wrap="square" rtlCol="0">
            <a:spAutoFit/>
          </a:bodyPr>
          <a:lstStyle/>
          <a:p>
            <a:r>
              <a:rPr lang="nl-NL" sz="2400" b="1" dirty="0"/>
              <a:t>Schadebeeld</a:t>
            </a:r>
          </a:p>
          <a:p>
            <a:pPr marL="285750" indent="-285750">
              <a:buFont typeface="Arial" panose="020B0604020202020204" pitchFamily="34" charset="0"/>
              <a:buChar char="•"/>
            </a:pPr>
            <a:r>
              <a:rPr lang="nl-NL" sz="2400" dirty="0"/>
              <a:t>Honingdauw door afscheiding</a:t>
            </a:r>
          </a:p>
          <a:p>
            <a:pPr marL="285750" indent="-285750">
              <a:buFont typeface="Arial" panose="020B0604020202020204" pitchFamily="34" charset="0"/>
              <a:buChar char="•"/>
            </a:pPr>
            <a:r>
              <a:rPr lang="nl-NL" sz="2400" dirty="0"/>
              <a:t>Daardoor roetdauw</a:t>
            </a:r>
          </a:p>
          <a:p>
            <a:pPr marL="285750" indent="-285750">
              <a:buFont typeface="Arial" panose="020B0604020202020204" pitchFamily="34" charset="0"/>
              <a:buChar char="•"/>
            </a:pPr>
            <a:r>
              <a:rPr lang="nl-NL" sz="2400" dirty="0"/>
              <a:t>Kan virussen overbrengen</a:t>
            </a:r>
          </a:p>
        </p:txBody>
      </p:sp>
    </p:spTree>
    <p:extLst>
      <p:ext uri="{BB962C8B-B14F-4D97-AF65-F5344CB8AC3E}">
        <p14:creationId xmlns:p14="http://schemas.microsoft.com/office/powerpoint/2010/main" val="19818034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Programma periode 5</a:t>
            </a:r>
          </a:p>
          <a:p>
            <a:pPr indent="0">
              <a:buNone/>
            </a:pPr>
            <a:endParaRPr lang="nl-NL" dirty="0"/>
          </a:p>
          <a:p>
            <a:pPr indent="0">
              <a:buNone/>
            </a:pPr>
            <a:endParaRPr lang="nl-NL" dirty="0"/>
          </a:p>
          <a:p>
            <a:pPr indent="0">
              <a:buNone/>
            </a:pPr>
            <a:endParaRPr lang="nl-NL" dirty="0"/>
          </a:p>
        </p:txBody>
      </p:sp>
      <p:pic>
        <p:nvPicPr>
          <p:cNvPr id="8" name="Afbeelding 7">
            <a:extLst>
              <a:ext uri="{FF2B5EF4-FFF2-40B4-BE49-F238E27FC236}">
                <a16:creationId xmlns:a16="http://schemas.microsoft.com/office/drawing/2014/main" id="{22C03DF3-15E2-400B-8222-D6FA4C22E8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2102" y="2998792"/>
            <a:ext cx="3978685" cy="2709295"/>
          </a:xfrm>
          <a:prstGeom prst="rect">
            <a:avLst/>
          </a:prstGeom>
        </p:spPr>
      </p:pic>
      <p:pic>
        <p:nvPicPr>
          <p:cNvPr id="9" name="Afbeelding 8">
            <a:extLst>
              <a:ext uri="{FF2B5EF4-FFF2-40B4-BE49-F238E27FC236}">
                <a16:creationId xmlns:a16="http://schemas.microsoft.com/office/drawing/2014/main" id="{C9EF4A88-5E84-42EC-914A-D2F731EF32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2980" y="2965863"/>
            <a:ext cx="4203290" cy="2742224"/>
          </a:xfrm>
          <a:prstGeom prst="rect">
            <a:avLst/>
          </a:prstGeom>
        </p:spPr>
      </p:pic>
    </p:spTree>
    <p:extLst>
      <p:ext uri="{BB962C8B-B14F-4D97-AF65-F5344CB8AC3E}">
        <p14:creationId xmlns:p14="http://schemas.microsoft.com/office/powerpoint/2010/main" val="384447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497659" y="965887"/>
            <a:ext cx="7886700" cy="996950"/>
          </a:xfrm>
        </p:spPr>
        <p:txBody>
          <a:bodyPr/>
          <a:lstStyle/>
          <a:p>
            <a:pPr eaLnBrk="1" hangingPunct="1"/>
            <a:r>
              <a:rPr lang="nl-NL" altLang="nl-NL" dirty="0"/>
              <a:t>Bladluis</a:t>
            </a:r>
            <a:endParaRPr lang="nl-NL" altLang="nl-NL" b="1" dirty="0"/>
          </a:p>
        </p:txBody>
      </p:sp>
      <p:pic>
        <p:nvPicPr>
          <p:cNvPr id="3" name="Tijdelijke aanduiding voor inhoud 2">
            <a:extLst>
              <a:ext uri="{FF2B5EF4-FFF2-40B4-BE49-F238E27FC236}">
                <a16:creationId xmlns:a16="http://schemas.microsoft.com/office/drawing/2014/main" id="{CD82048C-ECD1-4EC7-BB15-CA50F343C53B}"/>
              </a:ext>
            </a:extLst>
          </p:cNvPr>
          <p:cNvPicPr>
            <a:picLocks noGrp="1" noChangeAspect="1"/>
          </p:cNvPicPr>
          <p:nvPr>
            <p:ph idx="1"/>
          </p:nvPr>
        </p:nvPicPr>
        <p:blipFill>
          <a:blip r:embed="rId3"/>
          <a:stretch>
            <a:fillRect/>
          </a:stretch>
        </p:blipFill>
        <p:spPr>
          <a:xfrm>
            <a:off x="1497658" y="2148232"/>
            <a:ext cx="3408425" cy="1792172"/>
          </a:xfrm>
          <a:prstGeom prst="rect">
            <a:avLst/>
          </a:prstGeom>
        </p:spPr>
      </p:pic>
      <p:sp>
        <p:nvSpPr>
          <p:cNvPr id="4" name="Tekstvak 3">
            <a:extLst>
              <a:ext uri="{FF2B5EF4-FFF2-40B4-BE49-F238E27FC236}">
                <a16:creationId xmlns:a16="http://schemas.microsoft.com/office/drawing/2014/main" id="{CAA34540-D0CC-4503-8C1A-FC0612E928A1}"/>
              </a:ext>
            </a:extLst>
          </p:cNvPr>
          <p:cNvSpPr txBox="1"/>
          <p:nvPr/>
        </p:nvSpPr>
        <p:spPr>
          <a:xfrm>
            <a:off x="1385740" y="4326903"/>
            <a:ext cx="3685881" cy="461665"/>
          </a:xfrm>
          <a:prstGeom prst="rect">
            <a:avLst/>
          </a:prstGeom>
          <a:noFill/>
        </p:spPr>
        <p:txBody>
          <a:bodyPr wrap="square" rtlCol="0">
            <a:spAutoFit/>
          </a:bodyPr>
          <a:lstStyle/>
          <a:p>
            <a:r>
              <a:rPr lang="nl-NL" sz="2400" dirty="0"/>
              <a:t>Groene perzikluis</a:t>
            </a:r>
          </a:p>
        </p:txBody>
      </p:sp>
      <p:sp>
        <p:nvSpPr>
          <p:cNvPr id="6" name="Tekstvak 5">
            <a:extLst>
              <a:ext uri="{FF2B5EF4-FFF2-40B4-BE49-F238E27FC236}">
                <a16:creationId xmlns:a16="http://schemas.microsoft.com/office/drawing/2014/main" id="{4D56061A-2536-40E0-8B71-2C89A4105DE1}"/>
              </a:ext>
            </a:extLst>
          </p:cNvPr>
          <p:cNvSpPr txBox="1"/>
          <p:nvPr/>
        </p:nvSpPr>
        <p:spPr>
          <a:xfrm>
            <a:off x="5771363" y="4326903"/>
            <a:ext cx="3966525" cy="2585323"/>
          </a:xfrm>
          <a:prstGeom prst="rect">
            <a:avLst/>
          </a:prstGeom>
          <a:noFill/>
        </p:spPr>
        <p:txBody>
          <a:bodyPr wrap="square" rtlCol="0">
            <a:spAutoFit/>
          </a:bodyPr>
          <a:lstStyle/>
          <a:p>
            <a:r>
              <a:rPr lang="nl-NL" sz="2400" b="1" dirty="0"/>
              <a:t>Schadebeeld</a:t>
            </a:r>
          </a:p>
          <a:p>
            <a:pPr marL="285750" indent="-285750">
              <a:buFont typeface="Arial" panose="020B0604020202020204" pitchFamily="34" charset="0"/>
              <a:buChar char="•"/>
            </a:pPr>
            <a:r>
              <a:rPr lang="nl-NL" sz="2400" dirty="0"/>
              <a:t>Honingdauw</a:t>
            </a:r>
          </a:p>
          <a:p>
            <a:pPr marL="285750" indent="-285750">
              <a:buFont typeface="Arial" panose="020B0604020202020204" pitchFamily="34" charset="0"/>
              <a:buChar char="•"/>
            </a:pPr>
            <a:r>
              <a:rPr lang="nl-NL" sz="2400" dirty="0"/>
              <a:t>Daardoor roetdauw</a:t>
            </a:r>
          </a:p>
          <a:p>
            <a:pPr marL="285750" indent="-285750">
              <a:buFont typeface="Arial" panose="020B0604020202020204" pitchFamily="34" charset="0"/>
              <a:buChar char="•"/>
            </a:pPr>
            <a:r>
              <a:rPr lang="nl-NL" sz="2400" dirty="0"/>
              <a:t>Vergroeiing blad</a:t>
            </a:r>
          </a:p>
          <a:p>
            <a:pPr marL="285750" indent="-285750">
              <a:buFont typeface="Arial" panose="020B0604020202020204" pitchFamily="34" charset="0"/>
              <a:buChar char="•"/>
            </a:pPr>
            <a:r>
              <a:rPr lang="nl-NL" sz="2400" dirty="0"/>
              <a:t>Bladsterfte</a:t>
            </a:r>
          </a:p>
          <a:p>
            <a:pPr marL="285750" indent="-285750">
              <a:buFont typeface="Arial" panose="020B0604020202020204" pitchFamily="34" charset="0"/>
              <a:buChar char="•"/>
            </a:pPr>
            <a:r>
              <a:rPr lang="nl-NL" sz="2400" dirty="0"/>
              <a:t>Gevaarlijk voor virussen</a:t>
            </a:r>
          </a:p>
          <a:p>
            <a:pPr marL="285750" indent="-285750">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217127AC-024C-4AF8-A510-DE1627EAD9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1365" y="1810227"/>
            <a:ext cx="3259514" cy="2173688"/>
          </a:xfrm>
          <a:prstGeom prst="rect">
            <a:avLst/>
          </a:prstGeom>
        </p:spPr>
      </p:pic>
    </p:spTree>
    <p:extLst>
      <p:ext uri="{BB962C8B-B14F-4D97-AF65-F5344CB8AC3E}">
        <p14:creationId xmlns:p14="http://schemas.microsoft.com/office/powerpoint/2010/main" val="25126988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additive="base">
                                        <p:cTn id="5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709888" y="1021080"/>
            <a:ext cx="7886700" cy="996950"/>
          </a:xfrm>
        </p:spPr>
        <p:txBody>
          <a:bodyPr/>
          <a:lstStyle/>
          <a:p>
            <a:pPr eaLnBrk="1" hangingPunct="1"/>
            <a:r>
              <a:rPr lang="nl-NL" altLang="nl-NL" b="1" dirty="0"/>
              <a:t>Trips</a:t>
            </a:r>
          </a:p>
        </p:txBody>
      </p:sp>
      <p:pic>
        <p:nvPicPr>
          <p:cNvPr id="2050" name="Picture 2" descr="Biologische bestrijding - Trips">
            <a:extLst>
              <a:ext uri="{FF2B5EF4-FFF2-40B4-BE49-F238E27FC236}">
                <a16:creationId xmlns:a16="http://schemas.microsoft.com/office/drawing/2014/main" id="{DD8DED4A-EFA1-4D7B-AE88-9F597CDEC195}"/>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709888" y="2138996"/>
            <a:ext cx="2590800" cy="17716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A5854400-984C-43D7-96E9-6091848BB1D6}"/>
              </a:ext>
            </a:extLst>
          </p:cNvPr>
          <p:cNvSpPr txBox="1"/>
          <p:nvPr/>
        </p:nvSpPr>
        <p:spPr>
          <a:xfrm>
            <a:off x="1709888" y="4204355"/>
            <a:ext cx="2590800" cy="830997"/>
          </a:xfrm>
          <a:prstGeom prst="rect">
            <a:avLst/>
          </a:prstGeom>
          <a:noFill/>
        </p:spPr>
        <p:txBody>
          <a:bodyPr wrap="square" rtlCol="0">
            <a:spAutoFit/>
          </a:bodyPr>
          <a:lstStyle/>
          <a:p>
            <a:r>
              <a:rPr lang="nl-NL" sz="2400" dirty="0"/>
              <a:t>Californische trips</a:t>
            </a:r>
          </a:p>
        </p:txBody>
      </p:sp>
      <p:pic>
        <p:nvPicPr>
          <p:cNvPr id="4" name="Afbeelding 3">
            <a:extLst>
              <a:ext uri="{FF2B5EF4-FFF2-40B4-BE49-F238E27FC236}">
                <a16:creationId xmlns:a16="http://schemas.microsoft.com/office/drawing/2014/main" id="{B6FB3129-95D9-40CA-8EDC-593BC80B69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8654" y="2323690"/>
            <a:ext cx="2590801" cy="1727740"/>
          </a:xfrm>
          <a:prstGeom prst="rect">
            <a:avLst/>
          </a:prstGeom>
        </p:spPr>
      </p:pic>
      <p:sp>
        <p:nvSpPr>
          <p:cNvPr id="5" name="Tekstvak 4">
            <a:extLst>
              <a:ext uri="{FF2B5EF4-FFF2-40B4-BE49-F238E27FC236}">
                <a16:creationId xmlns:a16="http://schemas.microsoft.com/office/drawing/2014/main" id="{903D6631-93AE-44D6-83E2-E9ACC1143C50}"/>
              </a:ext>
            </a:extLst>
          </p:cNvPr>
          <p:cNvSpPr txBox="1"/>
          <p:nvPr/>
        </p:nvSpPr>
        <p:spPr>
          <a:xfrm>
            <a:off x="5648654" y="4496586"/>
            <a:ext cx="4362612" cy="1846659"/>
          </a:xfrm>
          <a:prstGeom prst="rect">
            <a:avLst/>
          </a:prstGeom>
          <a:noFill/>
        </p:spPr>
        <p:txBody>
          <a:bodyPr wrap="square" rtlCol="0">
            <a:spAutoFit/>
          </a:bodyPr>
          <a:lstStyle/>
          <a:p>
            <a:r>
              <a:rPr lang="nl-NL" sz="2400" b="1" dirty="0"/>
              <a:t>Schadebeeld</a:t>
            </a:r>
          </a:p>
          <a:p>
            <a:pPr marL="285750" indent="-285750">
              <a:buFont typeface="Arial" panose="020B0604020202020204" pitchFamily="34" charset="0"/>
              <a:buChar char="•"/>
            </a:pPr>
            <a:r>
              <a:rPr lang="nl-NL" sz="2400" dirty="0"/>
              <a:t>Zilvergrijze vlekken op blad</a:t>
            </a:r>
          </a:p>
          <a:p>
            <a:pPr marL="285750" indent="-285750">
              <a:buFont typeface="Arial" panose="020B0604020202020204" pitchFamily="34" charset="0"/>
              <a:buChar char="•"/>
            </a:pPr>
            <a:r>
              <a:rPr lang="nl-NL" sz="2400" dirty="0"/>
              <a:t>Aangetaste bloemen</a:t>
            </a:r>
          </a:p>
          <a:p>
            <a:pPr marL="285750" indent="-285750">
              <a:buFont typeface="Arial" panose="020B0604020202020204" pitchFamily="34" charset="0"/>
              <a:buChar char="•"/>
            </a:pPr>
            <a:r>
              <a:rPr lang="nl-NL" sz="2400" dirty="0"/>
              <a:t>Kromme komkommers</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0274267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267125" y="982579"/>
            <a:ext cx="7886700" cy="996950"/>
          </a:xfrm>
        </p:spPr>
        <p:txBody>
          <a:bodyPr>
            <a:normAutofit/>
          </a:bodyPr>
          <a:lstStyle/>
          <a:p>
            <a:pPr eaLnBrk="1" hangingPunct="1"/>
            <a:r>
              <a:rPr lang="nl-NL" altLang="nl-NL" b="1" dirty="0"/>
              <a:t>Motten</a:t>
            </a:r>
          </a:p>
        </p:txBody>
      </p:sp>
      <p:pic>
        <p:nvPicPr>
          <p:cNvPr id="2" name="Tijdelijke aanduiding voor inhoud 1">
            <a:extLst>
              <a:ext uri="{FF2B5EF4-FFF2-40B4-BE49-F238E27FC236}">
                <a16:creationId xmlns:a16="http://schemas.microsoft.com/office/drawing/2014/main" id="{8249D77E-25C4-4C9A-9A98-56209992537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67125" y="1979529"/>
            <a:ext cx="3954957" cy="2194001"/>
          </a:xfrm>
          <a:prstGeom prst="rect">
            <a:avLst/>
          </a:prstGeom>
        </p:spPr>
      </p:pic>
      <p:sp>
        <p:nvSpPr>
          <p:cNvPr id="5" name="Tekstvak 4">
            <a:extLst>
              <a:ext uri="{FF2B5EF4-FFF2-40B4-BE49-F238E27FC236}">
                <a16:creationId xmlns:a16="http://schemas.microsoft.com/office/drawing/2014/main" id="{421549A2-045A-4987-96B1-6D40623D6714}"/>
              </a:ext>
            </a:extLst>
          </p:cNvPr>
          <p:cNvSpPr txBox="1"/>
          <p:nvPr/>
        </p:nvSpPr>
        <p:spPr>
          <a:xfrm>
            <a:off x="1395167" y="4449452"/>
            <a:ext cx="3258065" cy="461665"/>
          </a:xfrm>
          <a:prstGeom prst="rect">
            <a:avLst/>
          </a:prstGeom>
          <a:noFill/>
        </p:spPr>
        <p:txBody>
          <a:bodyPr wrap="square" rtlCol="0">
            <a:spAutoFit/>
          </a:bodyPr>
          <a:lstStyle/>
          <a:p>
            <a:r>
              <a:rPr lang="nl-NL" sz="2400" dirty="0" err="1"/>
              <a:t>Duponcheliamot</a:t>
            </a:r>
            <a:endParaRPr lang="nl-NL" sz="2400" dirty="0"/>
          </a:p>
        </p:txBody>
      </p:sp>
      <p:pic>
        <p:nvPicPr>
          <p:cNvPr id="6" name="Afbeelding 5">
            <a:extLst>
              <a:ext uri="{FF2B5EF4-FFF2-40B4-BE49-F238E27FC236}">
                <a16:creationId xmlns:a16="http://schemas.microsoft.com/office/drawing/2014/main" id="{61DE7D28-53E6-4EBD-B1B5-5CD1D26A59B4}"/>
              </a:ext>
            </a:extLst>
          </p:cNvPr>
          <p:cNvPicPr>
            <a:picLocks noChangeAspect="1"/>
          </p:cNvPicPr>
          <p:nvPr/>
        </p:nvPicPr>
        <p:blipFill>
          <a:blip r:embed="rId4"/>
          <a:stretch>
            <a:fillRect/>
          </a:stretch>
        </p:blipFill>
        <p:spPr>
          <a:xfrm>
            <a:off x="6095999" y="1941110"/>
            <a:ext cx="3258065" cy="2168094"/>
          </a:xfrm>
          <a:prstGeom prst="rect">
            <a:avLst/>
          </a:prstGeom>
        </p:spPr>
      </p:pic>
      <p:sp>
        <p:nvSpPr>
          <p:cNvPr id="7" name="Tekstvak 6">
            <a:extLst>
              <a:ext uri="{FF2B5EF4-FFF2-40B4-BE49-F238E27FC236}">
                <a16:creationId xmlns:a16="http://schemas.microsoft.com/office/drawing/2014/main" id="{93DEBDAE-E5AB-49F3-A075-52A583B85A38}"/>
              </a:ext>
            </a:extLst>
          </p:cNvPr>
          <p:cNvSpPr txBox="1"/>
          <p:nvPr/>
        </p:nvSpPr>
        <p:spPr>
          <a:xfrm>
            <a:off x="6202836" y="4634118"/>
            <a:ext cx="3695307" cy="1569660"/>
          </a:xfrm>
          <a:prstGeom prst="rect">
            <a:avLst/>
          </a:prstGeom>
          <a:noFill/>
        </p:spPr>
        <p:txBody>
          <a:bodyPr wrap="square" rtlCol="0">
            <a:spAutoFit/>
          </a:bodyPr>
          <a:lstStyle/>
          <a:p>
            <a:r>
              <a:rPr lang="nl-NL" sz="2400" dirty="0"/>
              <a:t>Schadebeeld:</a:t>
            </a:r>
          </a:p>
          <a:p>
            <a:pPr marL="285750" indent="-285750">
              <a:buFont typeface="Arial" panose="020B0604020202020204" pitchFamily="34" charset="0"/>
              <a:buChar char="•"/>
            </a:pPr>
            <a:r>
              <a:rPr lang="nl-NL" sz="2400" dirty="0"/>
              <a:t>Gaten in bladeren</a:t>
            </a:r>
          </a:p>
          <a:p>
            <a:pPr marL="285750" indent="-285750">
              <a:buFont typeface="Arial" panose="020B0604020202020204" pitchFamily="34" charset="0"/>
              <a:buChar char="•"/>
            </a:pPr>
            <a:r>
              <a:rPr lang="nl-NL" sz="2400" dirty="0"/>
              <a:t>Boren in stengels</a:t>
            </a:r>
          </a:p>
          <a:p>
            <a:pPr marL="285750" indent="-285750">
              <a:buFont typeface="Arial" panose="020B0604020202020204" pitchFamily="34" charset="0"/>
              <a:buChar char="•"/>
            </a:pPr>
            <a:r>
              <a:rPr lang="nl-NL" sz="2400" dirty="0"/>
              <a:t>Eten bloemen </a:t>
            </a:r>
          </a:p>
        </p:txBody>
      </p:sp>
    </p:spTree>
    <p:extLst>
      <p:ext uri="{BB962C8B-B14F-4D97-AF65-F5344CB8AC3E}">
        <p14:creationId xmlns:p14="http://schemas.microsoft.com/office/powerpoint/2010/main" val="7350295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 calcmode="lin" valueType="num">
                                      <p:cBhvr additive="base">
                                        <p:cTn id="3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 calcmode="lin" valueType="num">
                                      <p:cBhvr additive="base">
                                        <p:cTn id="3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 calcmode="lin" valueType="num">
                                      <p:cBhvr additive="base">
                                        <p:cTn id="4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7886700" cy="996950"/>
          </a:xfrm>
        </p:spPr>
        <p:txBody>
          <a:bodyPr/>
          <a:lstStyle/>
          <a:p>
            <a:pPr eaLnBrk="1" hangingPunct="1"/>
            <a:endParaRPr lang="nl-NL" altLang="nl-NL" b="1" dirty="0"/>
          </a:p>
        </p:txBody>
      </p:sp>
      <p:pic>
        <p:nvPicPr>
          <p:cNvPr id="3" name="Onlinemedia 2">
            <a:hlinkClick r:id="" action="ppaction://media"/>
            <a:extLst>
              <a:ext uri="{FF2B5EF4-FFF2-40B4-BE49-F238E27FC236}">
                <a16:creationId xmlns:a16="http://schemas.microsoft.com/office/drawing/2014/main" id="{189B9B37-09B8-4C80-A776-0F6FC1CDDFAB}"/>
              </a:ext>
            </a:extLst>
          </p:cNvPr>
          <p:cNvPicPr>
            <a:picLocks noGrp="1" noRot="1" noChangeAspect="1"/>
          </p:cNvPicPr>
          <p:nvPr>
            <p:ph idx="1"/>
            <a:videoFile r:link="rId1"/>
          </p:nvPr>
        </p:nvPicPr>
        <p:blipFill>
          <a:blip r:embed="rId4"/>
          <a:stretch>
            <a:fillRect/>
          </a:stretch>
        </p:blipFill>
        <p:spPr>
          <a:xfrm>
            <a:off x="1056461" y="708010"/>
            <a:ext cx="7889380" cy="4437776"/>
          </a:xfrm>
          <a:prstGeom prst="rect">
            <a:avLst/>
          </a:prstGeom>
        </p:spPr>
      </p:pic>
    </p:spTree>
    <p:extLst>
      <p:ext uri="{BB962C8B-B14F-4D97-AF65-F5344CB8AC3E}">
        <p14:creationId xmlns:p14="http://schemas.microsoft.com/office/powerpoint/2010/main" val="343733682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59497" y="900114"/>
            <a:ext cx="8879853" cy="996950"/>
          </a:xfrm>
        </p:spPr>
        <p:txBody>
          <a:bodyPr/>
          <a:lstStyle/>
          <a:p>
            <a:pPr eaLnBrk="1" hangingPunct="1"/>
            <a:r>
              <a:rPr lang="nl-NL" altLang="nl-NL" dirty="0"/>
              <a:t>Scouten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36948" y="1772240"/>
            <a:ext cx="8427564" cy="4738260"/>
          </a:xfrm>
        </p:spPr>
        <p:txBody>
          <a:bodyPr>
            <a:normAutofit/>
          </a:bodyPr>
          <a:lstStyle/>
          <a:p>
            <a:pPr indent="0">
              <a:buNone/>
              <a:defRPr/>
            </a:pPr>
            <a:r>
              <a:rPr lang="nl-NL" dirty="0"/>
              <a:t>Een goede scout: </a:t>
            </a:r>
          </a:p>
          <a:p>
            <a:pPr indent="0">
              <a:buNone/>
              <a:defRPr/>
            </a:pPr>
            <a:endParaRPr lang="nl-NL" dirty="0"/>
          </a:p>
          <a:p>
            <a:pPr marL="342900" indent="-342900">
              <a:defRPr/>
            </a:pPr>
            <a:r>
              <a:rPr lang="nl-NL" dirty="0"/>
              <a:t>Weet veel van ziektes en plagen</a:t>
            </a:r>
          </a:p>
          <a:p>
            <a:pPr marL="342900" indent="-342900">
              <a:defRPr/>
            </a:pPr>
            <a:r>
              <a:rPr lang="nl-NL" dirty="0"/>
              <a:t>Weet welke preventieve maatregelen er zijn tegen ziekten en plagen</a:t>
            </a:r>
          </a:p>
          <a:p>
            <a:pPr marL="342900" indent="-342900">
              <a:defRPr/>
            </a:pPr>
            <a:r>
              <a:rPr lang="nl-NL" dirty="0"/>
              <a:t>Is op de hoogte van de laatste ontwikkelingen op gebied van gewasbescherming</a:t>
            </a:r>
          </a:p>
        </p:txBody>
      </p:sp>
      <p:pic>
        <p:nvPicPr>
          <p:cNvPr id="2" name="Afbeelding 1">
            <a:extLst>
              <a:ext uri="{FF2B5EF4-FFF2-40B4-BE49-F238E27FC236}">
                <a16:creationId xmlns:a16="http://schemas.microsoft.com/office/drawing/2014/main" id="{45E04484-3FCF-4608-857E-47F932ECD4A7}"/>
              </a:ext>
            </a:extLst>
          </p:cNvPr>
          <p:cNvPicPr>
            <a:picLocks noChangeAspect="1"/>
          </p:cNvPicPr>
          <p:nvPr/>
        </p:nvPicPr>
        <p:blipFill>
          <a:blip r:embed="rId3"/>
          <a:stretch>
            <a:fillRect/>
          </a:stretch>
        </p:blipFill>
        <p:spPr>
          <a:xfrm>
            <a:off x="9015062" y="474664"/>
            <a:ext cx="2466975" cy="1847850"/>
          </a:xfrm>
          <a:prstGeom prst="rect">
            <a:avLst/>
          </a:prstGeom>
        </p:spPr>
      </p:pic>
      <p:pic>
        <p:nvPicPr>
          <p:cNvPr id="3" name="Afbeelding 2">
            <a:extLst>
              <a:ext uri="{FF2B5EF4-FFF2-40B4-BE49-F238E27FC236}">
                <a16:creationId xmlns:a16="http://schemas.microsoft.com/office/drawing/2014/main" id="{77255015-773A-4638-9132-D15F7ECFF4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5062" y="4585002"/>
            <a:ext cx="2544967" cy="1693560"/>
          </a:xfrm>
          <a:prstGeom prst="rect">
            <a:avLst/>
          </a:prstGeom>
        </p:spPr>
      </p:pic>
    </p:spTree>
    <p:extLst>
      <p:ext uri="{BB962C8B-B14F-4D97-AF65-F5344CB8AC3E}">
        <p14:creationId xmlns:p14="http://schemas.microsoft.com/office/powerpoint/2010/main" val="12426632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anim calcmode="lin" valueType="num">
                                      <p:cBhvr additive="base">
                                        <p:cTn id="2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71">
                                            <p:txEl>
                                              <p:pRg st="4" end="4"/>
                                            </p:txEl>
                                          </p:spTgt>
                                        </p:tgtEl>
                                        <p:attrNameLst>
                                          <p:attrName>style.visibility</p:attrName>
                                        </p:attrNameLst>
                                      </p:cBhvr>
                                      <p:to>
                                        <p:strVal val="visible"/>
                                      </p:to>
                                    </p:set>
                                    <p:anim calcmode="lin" valueType="num">
                                      <p:cBhvr additive="base">
                                        <p:cTn id="2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08312" y="589030"/>
            <a:ext cx="7886700" cy="996950"/>
          </a:xfrm>
        </p:spPr>
        <p:txBody>
          <a:bodyPr/>
          <a:lstStyle/>
          <a:p>
            <a:pPr eaLnBrk="1" hangingPunct="1"/>
            <a:r>
              <a:rPr lang="nl-NL" altLang="nl-NL" dirty="0"/>
              <a:t>Vangplaten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08312" y="1677972"/>
            <a:ext cx="7409468" cy="4738260"/>
          </a:xfrm>
        </p:spPr>
        <p:txBody>
          <a:bodyPr>
            <a:normAutofit/>
          </a:bodyPr>
          <a:lstStyle/>
          <a:p>
            <a:pPr marL="342900" indent="-342900">
              <a:defRPr/>
            </a:pPr>
            <a:r>
              <a:rPr lang="nl-NL" dirty="0"/>
              <a:t>In de kleuren blauw en geel</a:t>
            </a:r>
          </a:p>
          <a:p>
            <a:pPr indent="0">
              <a:buNone/>
              <a:defRPr/>
            </a:pPr>
            <a:endParaRPr lang="nl-NL" dirty="0"/>
          </a:p>
          <a:p>
            <a:pPr marL="342900" indent="-342900">
              <a:defRPr/>
            </a:pPr>
            <a:r>
              <a:rPr lang="nl-NL" dirty="0"/>
              <a:t>Trekt voornamelijk witte vlieg, mineervlieg, trips en </a:t>
            </a:r>
            <a:r>
              <a:rPr lang="nl-NL" dirty="0" err="1"/>
              <a:t>varenrouwmug</a:t>
            </a:r>
            <a:r>
              <a:rPr lang="nl-NL" dirty="0"/>
              <a:t> aan.</a:t>
            </a:r>
          </a:p>
          <a:p>
            <a:pPr marL="342900" indent="-342900">
              <a:defRPr/>
            </a:pPr>
            <a:endParaRPr lang="nl-NL" dirty="0"/>
          </a:p>
          <a:p>
            <a:pPr marL="342900" indent="-342900">
              <a:defRPr/>
            </a:pPr>
            <a:r>
              <a:rPr lang="nl-NL" dirty="0"/>
              <a:t>Hang de platen zo dicht mogelijk bij de kop</a:t>
            </a:r>
          </a:p>
          <a:p>
            <a:pPr marL="342900" indent="-342900">
              <a:defRPr/>
            </a:pPr>
            <a:endParaRPr lang="nl-NL" dirty="0"/>
          </a:p>
          <a:p>
            <a:pPr marL="342900" indent="-342900">
              <a:defRPr/>
            </a:pPr>
            <a:r>
              <a:rPr lang="nl-NL" dirty="0"/>
              <a:t>Elke week controleren</a:t>
            </a:r>
          </a:p>
          <a:p>
            <a:pPr marL="342900" indent="-342900">
              <a:defRPr/>
            </a:pPr>
            <a:endParaRPr lang="nl-NL" dirty="0"/>
          </a:p>
          <a:p>
            <a:pPr marL="342900" indent="-342900">
              <a:defRPr/>
            </a:pPr>
            <a:r>
              <a:rPr lang="nl-NL" dirty="0"/>
              <a:t>Regelmatig vervangen</a:t>
            </a:r>
          </a:p>
        </p:txBody>
      </p:sp>
      <p:pic>
        <p:nvPicPr>
          <p:cNvPr id="1026" name="Picture 2" descr="https://www.kabelshop.nl/image/Aeroxon_Gele_lijmvallen_%7C_Aeroxon_10_stuks_Geurloos_Gifvrij_33441AE_K170115110_medium.jpg">
            <a:extLst>
              <a:ext uri="{FF2B5EF4-FFF2-40B4-BE49-F238E27FC236}">
                <a16:creationId xmlns:a16="http://schemas.microsoft.com/office/drawing/2014/main" id="{ADD9378D-852F-458E-A780-3ECF946334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53610" y="-2357"/>
            <a:ext cx="30861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imex Bug Scan vangstrook - Brimex">
            <a:extLst>
              <a:ext uri="{FF2B5EF4-FFF2-40B4-BE49-F238E27FC236}">
                <a16:creationId xmlns:a16="http://schemas.microsoft.com/office/drawing/2014/main" id="{E58F590A-4106-4A6C-BBD3-9234280BB24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97713" y="4225482"/>
            <a:ext cx="208597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7613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 calcmode="lin" valueType="num">
                                      <p:cBhvr additive="base">
                                        <p:cTn id="31"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59497" y="900114"/>
            <a:ext cx="8879853" cy="996950"/>
          </a:xfrm>
        </p:spPr>
        <p:txBody>
          <a:bodyPr/>
          <a:lstStyle/>
          <a:p>
            <a:pPr eaLnBrk="1" hangingPunct="1"/>
            <a:r>
              <a:rPr lang="nl-NL" altLang="nl-NL" dirty="0"/>
              <a:t>Scouten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36948" y="1772240"/>
            <a:ext cx="8427564" cy="4738260"/>
          </a:xfrm>
        </p:spPr>
        <p:txBody>
          <a:bodyPr>
            <a:normAutofit/>
          </a:bodyPr>
          <a:lstStyle/>
          <a:p>
            <a:pPr indent="0">
              <a:buNone/>
              <a:defRPr/>
            </a:pPr>
            <a:r>
              <a:rPr lang="nl-NL" dirty="0"/>
              <a:t>Bij scouten is het belangrijk dat je de schadebeelden herkent: </a:t>
            </a:r>
          </a:p>
        </p:txBody>
      </p:sp>
      <p:pic>
        <p:nvPicPr>
          <p:cNvPr id="4" name="Afbeelding 3">
            <a:extLst>
              <a:ext uri="{FF2B5EF4-FFF2-40B4-BE49-F238E27FC236}">
                <a16:creationId xmlns:a16="http://schemas.microsoft.com/office/drawing/2014/main" id="{27ED1555-39C2-492F-8DFC-F71BE3937E49}"/>
              </a:ext>
            </a:extLst>
          </p:cNvPr>
          <p:cNvPicPr>
            <a:picLocks noChangeAspect="1"/>
          </p:cNvPicPr>
          <p:nvPr/>
        </p:nvPicPr>
        <p:blipFill>
          <a:blip r:embed="rId3"/>
          <a:stretch>
            <a:fillRect/>
          </a:stretch>
        </p:blipFill>
        <p:spPr>
          <a:xfrm>
            <a:off x="1036948" y="2543140"/>
            <a:ext cx="2762053" cy="2143125"/>
          </a:xfrm>
          <a:prstGeom prst="rect">
            <a:avLst/>
          </a:prstGeom>
        </p:spPr>
      </p:pic>
      <p:pic>
        <p:nvPicPr>
          <p:cNvPr id="2" name="Afbeelding 1">
            <a:extLst>
              <a:ext uri="{FF2B5EF4-FFF2-40B4-BE49-F238E27FC236}">
                <a16:creationId xmlns:a16="http://schemas.microsoft.com/office/drawing/2014/main" id="{8CC6553B-C50A-4A96-B6F7-F929ADB1D7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2308" y="2493991"/>
            <a:ext cx="3287384" cy="2192274"/>
          </a:xfrm>
          <a:prstGeom prst="rect">
            <a:avLst/>
          </a:prstGeom>
        </p:spPr>
      </p:pic>
      <p:sp>
        <p:nvSpPr>
          <p:cNvPr id="5" name="Tekstvak 4">
            <a:extLst>
              <a:ext uri="{FF2B5EF4-FFF2-40B4-BE49-F238E27FC236}">
                <a16:creationId xmlns:a16="http://schemas.microsoft.com/office/drawing/2014/main" id="{BE1041EA-EEA2-4696-97A6-76CAA4C43049}"/>
              </a:ext>
            </a:extLst>
          </p:cNvPr>
          <p:cNvSpPr txBox="1"/>
          <p:nvPr/>
        </p:nvSpPr>
        <p:spPr>
          <a:xfrm>
            <a:off x="1517715" y="4836590"/>
            <a:ext cx="2121031" cy="461665"/>
          </a:xfrm>
          <a:prstGeom prst="rect">
            <a:avLst/>
          </a:prstGeom>
          <a:noFill/>
        </p:spPr>
        <p:txBody>
          <a:bodyPr wrap="square" rtlCol="0">
            <a:spAutoFit/>
          </a:bodyPr>
          <a:lstStyle/>
          <a:p>
            <a:r>
              <a:rPr lang="nl-NL" sz="2400" dirty="0"/>
              <a:t>Witte vlieg</a:t>
            </a:r>
          </a:p>
        </p:txBody>
      </p:sp>
      <p:sp>
        <p:nvSpPr>
          <p:cNvPr id="6" name="Tekstvak 5">
            <a:extLst>
              <a:ext uri="{FF2B5EF4-FFF2-40B4-BE49-F238E27FC236}">
                <a16:creationId xmlns:a16="http://schemas.microsoft.com/office/drawing/2014/main" id="{5CBCF2E9-FDC2-46EC-81E7-4D32FE7B5DD0}"/>
              </a:ext>
            </a:extLst>
          </p:cNvPr>
          <p:cNvSpPr txBox="1"/>
          <p:nvPr/>
        </p:nvSpPr>
        <p:spPr>
          <a:xfrm>
            <a:off x="5401559" y="4836590"/>
            <a:ext cx="2479249" cy="461665"/>
          </a:xfrm>
          <a:prstGeom prst="rect">
            <a:avLst/>
          </a:prstGeom>
          <a:noFill/>
        </p:spPr>
        <p:txBody>
          <a:bodyPr wrap="square" rtlCol="0">
            <a:spAutoFit/>
          </a:bodyPr>
          <a:lstStyle/>
          <a:p>
            <a:r>
              <a:rPr lang="nl-NL" sz="2400" dirty="0"/>
              <a:t>trips</a:t>
            </a:r>
          </a:p>
        </p:txBody>
      </p:sp>
      <p:pic>
        <p:nvPicPr>
          <p:cNvPr id="7" name="Afbeelding 6">
            <a:extLst>
              <a:ext uri="{FF2B5EF4-FFF2-40B4-BE49-F238E27FC236}">
                <a16:creationId xmlns:a16="http://schemas.microsoft.com/office/drawing/2014/main" id="{E0E4868F-2F2C-4CFB-BDFD-038E594165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97587" y="2529276"/>
            <a:ext cx="3287384" cy="2192274"/>
          </a:xfrm>
          <a:prstGeom prst="rect">
            <a:avLst/>
          </a:prstGeom>
        </p:spPr>
      </p:pic>
      <p:sp>
        <p:nvSpPr>
          <p:cNvPr id="8" name="Tekstvak 7">
            <a:extLst>
              <a:ext uri="{FF2B5EF4-FFF2-40B4-BE49-F238E27FC236}">
                <a16:creationId xmlns:a16="http://schemas.microsoft.com/office/drawing/2014/main" id="{71EAA777-3758-4ED1-84DF-659B966342A5}"/>
              </a:ext>
            </a:extLst>
          </p:cNvPr>
          <p:cNvSpPr txBox="1"/>
          <p:nvPr/>
        </p:nvSpPr>
        <p:spPr>
          <a:xfrm>
            <a:off x="8979032" y="4882756"/>
            <a:ext cx="2733774" cy="461665"/>
          </a:xfrm>
          <a:prstGeom prst="rect">
            <a:avLst/>
          </a:prstGeom>
          <a:noFill/>
        </p:spPr>
        <p:txBody>
          <a:bodyPr wrap="square" rtlCol="0">
            <a:spAutoFit/>
          </a:bodyPr>
          <a:lstStyle/>
          <a:p>
            <a:r>
              <a:rPr lang="nl-NL" sz="2400" dirty="0"/>
              <a:t>luis</a:t>
            </a:r>
          </a:p>
        </p:txBody>
      </p:sp>
    </p:spTree>
    <p:extLst>
      <p:ext uri="{BB962C8B-B14F-4D97-AF65-F5344CB8AC3E}">
        <p14:creationId xmlns:p14="http://schemas.microsoft.com/office/powerpoint/2010/main" val="16489790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696825" y="863058"/>
            <a:ext cx="8074236" cy="996950"/>
          </a:xfrm>
        </p:spPr>
        <p:txBody>
          <a:bodyPr>
            <a:normAutofit fontScale="90000"/>
          </a:bodyPr>
          <a:lstStyle/>
          <a:p>
            <a:pPr eaLnBrk="1" hangingPunct="1"/>
            <a:r>
              <a:rPr lang="nl-NL" altLang="nl-NL" b="1" dirty="0"/>
              <a:t>Eitjes op kaartjes</a:t>
            </a:r>
            <a:br>
              <a:rPr lang="nl-NL" alt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696825" y="1973345"/>
            <a:ext cx="6825006" cy="4391025"/>
          </a:xfrm>
        </p:spPr>
        <p:txBody>
          <a:bodyPr>
            <a:noAutofit/>
          </a:bodyPr>
          <a:lstStyle/>
          <a:p>
            <a:pPr indent="0">
              <a:buNone/>
              <a:defRPr/>
            </a:pPr>
            <a:r>
              <a:rPr lang="nl-NL" dirty="0"/>
              <a:t>Goed voorbeeld zijn de EN-Strips tegen witte vlieg.</a:t>
            </a:r>
          </a:p>
          <a:p>
            <a:pPr indent="0">
              <a:buNone/>
              <a:defRPr/>
            </a:pPr>
            <a:endParaRPr lang="nl-NL" dirty="0"/>
          </a:p>
          <a:p>
            <a:pPr indent="0">
              <a:buNone/>
              <a:defRPr/>
            </a:pPr>
            <a:r>
              <a:rPr lang="nl-NL" dirty="0"/>
              <a:t>Elke doosje bevat kartonnen strippen met vijf kaartjes in folie met geparasiteerde </a:t>
            </a:r>
            <a:r>
              <a:rPr lang="nl-NL" dirty="0" err="1"/>
              <a:t>wittevlieg</a:t>
            </a:r>
            <a:r>
              <a:rPr lang="nl-NL" dirty="0"/>
              <a:t> poppen.</a:t>
            </a:r>
          </a:p>
          <a:p>
            <a:pPr indent="0">
              <a:buNone/>
              <a:defRPr/>
            </a:pPr>
            <a:br>
              <a:rPr lang="nl-NL" dirty="0"/>
            </a:br>
            <a:r>
              <a:rPr lang="nl-NL" dirty="0"/>
              <a:t>10 kartonnen strips waar 3000 sluipwespen uitkomen.</a:t>
            </a:r>
          </a:p>
          <a:p>
            <a:pPr indent="0">
              <a:buNone/>
              <a:defRPr/>
            </a:pPr>
            <a:endParaRPr lang="nl-NL" dirty="0"/>
          </a:p>
          <a:p>
            <a:pPr indent="0">
              <a:buNone/>
              <a:defRPr/>
            </a:pPr>
            <a:r>
              <a:rPr lang="nl-NL" dirty="0"/>
              <a:t>Elk kaartje bevatten 60 eitjes van de sluipwesp </a:t>
            </a:r>
            <a:r>
              <a:rPr lang="nl-NL" dirty="0" err="1"/>
              <a:t>Encarsia</a:t>
            </a:r>
            <a:r>
              <a:rPr lang="nl-NL" dirty="0"/>
              <a:t> Formosa</a:t>
            </a:r>
          </a:p>
          <a:p>
            <a:pPr indent="0">
              <a:buNone/>
              <a:defRPr/>
            </a:pPr>
            <a:endParaRPr lang="nl-NL" dirty="0"/>
          </a:p>
          <a:p>
            <a:pPr indent="0">
              <a:buNone/>
              <a:defRPr/>
            </a:pPr>
            <a:br>
              <a:rPr lang="nl-NL" dirty="0"/>
            </a:br>
            <a:endParaRPr lang="nl-NL" dirty="0"/>
          </a:p>
        </p:txBody>
      </p:sp>
      <p:pic>
        <p:nvPicPr>
          <p:cNvPr id="22530" name="Picture 2" descr="https://www.koppert.be/content/_processed_/8/7/csm_En-strip_01_bd61de62aa.jpg">
            <a:extLst>
              <a:ext uri="{FF2B5EF4-FFF2-40B4-BE49-F238E27FC236}">
                <a16:creationId xmlns:a16="http://schemas.microsoft.com/office/drawing/2014/main" id="{13D798FC-6729-4F55-81BE-25A4676A84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58937" y="4037037"/>
            <a:ext cx="2224248" cy="222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4771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 calcmode="lin" valueType="num">
                                      <p:cBhvr additive="base">
                                        <p:cTn id="25"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22530"/>
                                        </p:tgtEl>
                                        <p:attrNameLst>
                                          <p:attrName>style.visibility</p:attrName>
                                        </p:attrNameLst>
                                      </p:cBhvr>
                                      <p:to>
                                        <p:strVal val="visible"/>
                                      </p:to>
                                    </p:set>
                                    <p:animEffect transition="in" filter="wipe(down)">
                                      <p:cBhvr>
                                        <p:cTn id="31" dur="580">
                                          <p:stCondLst>
                                            <p:cond delay="0"/>
                                          </p:stCondLst>
                                        </p:cTn>
                                        <p:tgtEl>
                                          <p:spTgt spid="22530"/>
                                        </p:tgtEl>
                                      </p:cBhvr>
                                    </p:animEffect>
                                    <p:anim calcmode="lin" valueType="num">
                                      <p:cBhvr>
                                        <p:cTn id="32" dur="1822" tmFilter="0,0; 0.14,0.36; 0.43,0.73; 0.71,0.91; 1.0,1.0">
                                          <p:stCondLst>
                                            <p:cond delay="0"/>
                                          </p:stCondLst>
                                        </p:cTn>
                                        <p:tgtEl>
                                          <p:spTgt spid="2253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253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253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253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2530"/>
                                        </p:tgtEl>
                                        <p:attrNameLst>
                                          <p:attrName>ppt_y</p:attrName>
                                        </p:attrNameLst>
                                      </p:cBhvr>
                                      <p:tavLst>
                                        <p:tav tm="0" fmla="#ppt_y-sin(pi*$)/81">
                                          <p:val>
                                            <p:fltVal val="0"/>
                                          </p:val>
                                        </p:tav>
                                        <p:tav tm="100000">
                                          <p:val>
                                            <p:fltVal val="1"/>
                                          </p:val>
                                        </p:tav>
                                      </p:tavLst>
                                    </p:anim>
                                    <p:animScale>
                                      <p:cBhvr>
                                        <p:cTn id="37" dur="26">
                                          <p:stCondLst>
                                            <p:cond delay="650"/>
                                          </p:stCondLst>
                                        </p:cTn>
                                        <p:tgtEl>
                                          <p:spTgt spid="22530"/>
                                        </p:tgtEl>
                                      </p:cBhvr>
                                      <p:to x="100000" y="60000"/>
                                    </p:animScale>
                                    <p:animScale>
                                      <p:cBhvr>
                                        <p:cTn id="38" dur="166" decel="50000">
                                          <p:stCondLst>
                                            <p:cond delay="676"/>
                                          </p:stCondLst>
                                        </p:cTn>
                                        <p:tgtEl>
                                          <p:spTgt spid="22530"/>
                                        </p:tgtEl>
                                      </p:cBhvr>
                                      <p:to x="100000" y="100000"/>
                                    </p:animScale>
                                    <p:animScale>
                                      <p:cBhvr>
                                        <p:cTn id="39" dur="26">
                                          <p:stCondLst>
                                            <p:cond delay="1312"/>
                                          </p:stCondLst>
                                        </p:cTn>
                                        <p:tgtEl>
                                          <p:spTgt spid="22530"/>
                                        </p:tgtEl>
                                      </p:cBhvr>
                                      <p:to x="100000" y="80000"/>
                                    </p:animScale>
                                    <p:animScale>
                                      <p:cBhvr>
                                        <p:cTn id="40" dur="166" decel="50000">
                                          <p:stCondLst>
                                            <p:cond delay="1338"/>
                                          </p:stCondLst>
                                        </p:cTn>
                                        <p:tgtEl>
                                          <p:spTgt spid="22530"/>
                                        </p:tgtEl>
                                      </p:cBhvr>
                                      <p:to x="100000" y="100000"/>
                                    </p:animScale>
                                    <p:animScale>
                                      <p:cBhvr>
                                        <p:cTn id="41" dur="26">
                                          <p:stCondLst>
                                            <p:cond delay="1642"/>
                                          </p:stCondLst>
                                        </p:cTn>
                                        <p:tgtEl>
                                          <p:spTgt spid="22530"/>
                                        </p:tgtEl>
                                      </p:cBhvr>
                                      <p:to x="100000" y="90000"/>
                                    </p:animScale>
                                    <p:animScale>
                                      <p:cBhvr>
                                        <p:cTn id="42" dur="166" decel="50000">
                                          <p:stCondLst>
                                            <p:cond delay="1668"/>
                                          </p:stCondLst>
                                        </p:cTn>
                                        <p:tgtEl>
                                          <p:spTgt spid="22530"/>
                                        </p:tgtEl>
                                      </p:cBhvr>
                                      <p:to x="100000" y="100000"/>
                                    </p:animScale>
                                    <p:animScale>
                                      <p:cBhvr>
                                        <p:cTn id="43" dur="26">
                                          <p:stCondLst>
                                            <p:cond delay="1808"/>
                                          </p:stCondLst>
                                        </p:cTn>
                                        <p:tgtEl>
                                          <p:spTgt spid="22530"/>
                                        </p:tgtEl>
                                      </p:cBhvr>
                                      <p:to x="100000" y="95000"/>
                                    </p:animScale>
                                    <p:animScale>
                                      <p:cBhvr>
                                        <p:cTn id="44" dur="166" decel="50000">
                                          <p:stCondLst>
                                            <p:cond delay="1834"/>
                                          </p:stCondLst>
                                        </p:cTn>
                                        <p:tgtEl>
                                          <p:spTgt spid="225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838200"/>
            <a:ext cx="7886700" cy="996950"/>
          </a:xfrm>
        </p:spPr>
        <p:txBody>
          <a:bodyPr/>
          <a:lstStyle/>
          <a:p>
            <a:pPr eaLnBrk="1" hangingPunct="1"/>
            <a:r>
              <a:rPr lang="nl-NL" altLang="nl-NL" b="1" dirty="0"/>
              <a:t>Kleine flesjes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327129" y="1628775"/>
            <a:ext cx="6933365" cy="4391025"/>
          </a:xfrm>
        </p:spPr>
        <p:txBody>
          <a:bodyPr>
            <a:normAutofit fontScale="92500"/>
          </a:bodyPr>
          <a:lstStyle/>
          <a:p>
            <a:pPr indent="0">
              <a:buNone/>
              <a:defRPr/>
            </a:pPr>
            <a:r>
              <a:rPr lang="nl-NL" dirty="0"/>
              <a:t>Goed voorbeeld is </a:t>
            </a:r>
            <a:r>
              <a:rPr lang="nl-NL" dirty="0" err="1"/>
              <a:t>Aphipar</a:t>
            </a:r>
            <a:r>
              <a:rPr lang="nl-NL" dirty="0"/>
              <a:t> (</a:t>
            </a:r>
            <a:r>
              <a:rPr lang="nl-NL" dirty="0" err="1"/>
              <a:t>aphidius</a:t>
            </a:r>
            <a:r>
              <a:rPr lang="nl-NL" dirty="0"/>
              <a:t> </a:t>
            </a:r>
            <a:r>
              <a:rPr lang="nl-NL" dirty="0" err="1"/>
              <a:t>colemani</a:t>
            </a:r>
            <a:r>
              <a:rPr lang="nl-NL" dirty="0"/>
              <a:t> –petrischaal) (sluipwesp) tegen luis</a:t>
            </a:r>
          </a:p>
          <a:p>
            <a:pPr indent="0">
              <a:buNone/>
              <a:defRPr/>
            </a:pPr>
            <a:endParaRPr lang="nl-NL" dirty="0"/>
          </a:p>
          <a:p>
            <a:pPr indent="0">
              <a:buNone/>
              <a:defRPr/>
            </a:pPr>
            <a:r>
              <a:rPr lang="nl-NL" dirty="0"/>
              <a:t>Hoe werkt het?</a:t>
            </a:r>
          </a:p>
          <a:p>
            <a:pPr indent="0">
              <a:buNone/>
              <a:defRPr/>
            </a:pPr>
            <a:endParaRPr lang="nl-NL" dirty="0"/>
          </a:p>
          <a:p>
            <a:pPr indent="0">
              <a:buNone/>
              <a:defRPr/>
            </a:pPr>
            <a:r>
              <a:rPr lang="nl-NL" dirty="0"/>
              <a:t>De volwassen vrouwelijke sluipwesp legt haar eieren in de bladluis. De geparasiteerde bladluis zwelt op en vormt een leerachtige, grijs- of bruingekleurde mummie. </a:t>
            </a:r>
          </a:p>
          <a:p>
            <a:pPr indent="0">
              <a:buNone/>
              <a:defRPr/>
            </a:pPr>
            <a:endParaRPr lang="nl-NL" dirty="0"/>
          </a:p>
          <a:p>
            <a:pPr indent="0">
              <a:buNone/>
              <a:defRPr/>
            </a:pPr>
            <a:r>
              <a:rPr lang="nl-NL" dirty="0"/>
              <a:t>De eerste volwassen sluipwespen komen ongeveer twee weken na het uitzetten tevoorschijn via een rond gaatje aan de achterkant van de mummie.</a:t>
            </a:r>
          </a:p>
        </p:txBody>
      </p:sp>
      <p:pic>
        <p:nvPicPr>
          <p:cNvPr id="3" name="Afbeelding 2">
            <a:extLst>
              <a:ext uri="{FF2B5EF4-FFF2-40B4-BE49-F238E27FC236}">
                <a16:creationId xmlns:a16="http://schemas.microsoft.com/office/drawing/2014/main" id="{B124A409-1993-40B7-8D91-B12AE1C0D2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35107" y="4182735"/>
            <a:ext cx="2345064" cy="2345064"/>
          </a:xfrm>
          <a:prstGeom prst="rect">
            <a:avLst/>
          </a:prstGeom>
        </p:spPr>
      </p:pic>
    </p:spTree>
    <p:extLst>
      <p:ext uri="{BB962C8B-B14F-4D97-AF65-F5344CB8AC3E}">
        <p14:creationId xmlns:p14="http://schemas.microsoft.com/office/powerpoint/2010/main" val="39790883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838200"/>
            <a:ext cx="7886700" cy="996950"/>
          </a:xfrm>
        </p:spPr>
        <p:txBody>
          <a:bodyPr/>
          <a:lstStyle/>
          <a:p>
            <a:pPr eaLnBrk="1" hangingPunct="1"/>
            <a:r>
              <a:rPr lang="nl-NL" altLang="nl-NL" b="1" dirty="0"/>
              <a:t>Kleine flesjes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327129" y="1628775"/>
            <a:ext cx="6933365" cy="4391025"/>
          </a:xfrm>
        </p:spPr>
        <p:txBody>
          <a:bodyPr>
            <a:normAutofit/>
          </a:bodyPr>
          <a:lstStyle/>
          <a:p>
            <a:pPr indent="0">
              <a:buNone/>
              <a:defRPr/>
            </a:pPr>
            <a:endParaRPr lang="nl-NL" dirty="0"/>
          </a:p>
        </p:txBody>
      </p:sp>
      <p:pic>
        <p:nvPicPr>
          <p:cNvPr id="3" name="Afbeelding 2">
            <a:extLst>
              <a:ext uri="{FF2B5EF4-FFF2-40B4-BE49-F238E27FC236}">
                <a16:creationId xmlns:a16="http://schemas.microsoft.com/office/drawing/2014/main" id="{B124A409-1993-40B7-8D91-B12AE1C0D2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35107" y="4182735"/>
            <a:ext cx="2345064" cy="2345064"/>
          </a:xfrm>
          <a:prstGeom prst="rect">
            <a:avLst/>
          </a:prstGeom>
        </p:spPr>
      </p:pic>
      <p:pic>
        <p:nvPicPr>
          <p:cNvPr id="2" name="Afbeelding 1">
            <a:extLst>
              <a:ext uri="{FF2B5EF4-FFF2-40B4-BE49-F238E27FC236}">
                <a16:creationId xmlns:a16="http://schemas.microsoft.com/office/drawing/2014/main" id="{223837F5-D3A4-4156-923C-47964FFE34A2}"/>
              </a:ext>
            </a:extLst>
          </p:cNvPr>
          <p:cNvPicPr>
            <a:picLocks noChangeAspect="1"/>
          </p:cNvPicPr>
          <p:nvPr/>
        </p:nvPicPr>
        <p:blipFill>
          <a:blip r:embed="rId4"/>
          <a:stretch>
            <a:fillRect/>
          </a:stretch>
        </p:blipFill>
        <p:spPr>
          <a:xfrm>
            <a:off x="1627654" y="1628775"/>
            <a:ext cx="6344493" cy="4940421"/>
          </a:xfrm>
          <a:prstGeom prst="rect">
            <a:avLst/>
          </a:prstGeom>
        </p:spPr>
      </p:pic>
    </p:spTree>
    <p:extLst>
      <p:ext uri="{BB962C8B-B14F-4D97-AF65-F5344CB8AC3E}">
        <p14:creationId xmlns:p14="http://schemas.microsoft.com/office/powerpoint/2010/main" val="5097200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nodePh="1">
                                  <p:stCondLst>
                                    <p:cond delay="0"/>
                                  </p:stCondLst>
                                  <p:endCondLst>
                                    <p:cond evt="begin" delay="0">
                                      <p:tn val="11"/>
                                    </p:cond>
                                  </p:end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Programma periode 5</a:t>
            </a:r>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E27D481C-0B53-4D72-8611-AA5867368D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89057" y="5260994"/>
            <a:ext cx="2196617" cy="1238865"/>
          </a:xfrm>
          <a:prstGeom prst="rect">
            <a:avLst/>
          </a:prstGeom>
        </p:spPr>
      </p:pic>
      <p:pic>
        <p:nvPicPr>
          <p:cNvPr id="4" name="Afbeelding 3">
            <a:extLst>
              <a:ext uri="{FF2B5EF4-FFF2-40B4-BE49-F238E27FC236}">
                <a16:creationId xmlns:a16="http://schemas.microsoft.com/office/drawing/2014/main" id="{00C01FF1-BFB2-4A87-95BC-28D9B14B62E2}"/>
              </a:ext>
            </a:extLst>
          </p:cNvPr>
          <p:cNvPicPr>
            <a:picLocks noChangeAspect="1"/>
          </p:cNvPicPr>
          <p:nvPr/>
        </p:nvPicPr>
        <p:blipFill>
          <a:blip r:embed="rId3"/>
          <a:stretch>
            <a:fillRect/>
          </a:stretch>
        </p:blipFill>
        <p:spPr>
          <a:xfrm>
            <a:off x="2053857" y="2457104"/>
            <a:ext cx="5600700" cy="3933825"/>
          </a:xfrm>
          <a:prstGeom prst="rect">
            <a:avLst/>
          </a:prstGeom>
        </p:spPr>
      </p:pic>
    </p:spTree>
    <p:extLst>
      <p:ext uri="{BB962C8B-B14F-4D97-AF65-F5344CB8AC3E}">
        <p14:creationId xmlns:p14="http://schemas.microsoft.com/office/powerpoint/2010/main" val="124048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27799" y="1021080"/>
            <a:ext cx="8568789" cy="996950"/>
          </a:xfrm>
        </p:spPr>
        <p:txBody>
          <a:bodyPr/>
          <a:lstStyle/>
          <a:p>
            <a:pPr eaLnBrk="1" hangingPunct="1"/>
            <a:r>
              <a:rPr lang="nl-NL" altLang="nl-NL" b="1" dirty="0"/>
              <a:t>Afbreekbaar plastic zakjes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27799" y="2133601"/>
            <a:ext cx="7808193" cy="4391025"/>
          </a:xfrm>
        </p:spPr>
        <p:txBody>
          <a:bodyPr>
            <a:normAutofit/>
          </a:bodyPr>
          <a:lstStyle/>
          <a:p>
            <a:pPr indent="0">
              <a:buNone/>
              <a:defRPr/>
            </a:pPr>
            <a:r>
              <a:rPr lang="nl-NL" dirty="0"/>
              <a:t>Goed voorbeeld is de roofmijt </a:t>
            </a:r>
            <a:r>
              <a:rPr lang="nl-NL" dirty="0" err="1"/>
              <a:t>Swirsky</a:t>
            </a:r>
            <a:r>
              <a:rPr lang="nl-NL" dirty="0"/>
              <a:t> tegen trips.</a:t>
            </a:r>
          </a:p>
          <a:p>
            <a:pPr indent="0">
              <a:buNone/>
              <a:defRPr/>
            </a:pPr>
            <a:endParaRPr lang="nl-NL" dirty="0"/>
          </a:p>
          <a:p>
            <a:pPr indent="0">
              <a:buNone/>
              <a:defRPr/>
            </a:pPr>
            <a:r>
              <a:rPr lang="nl-NL" dirty="0"/>
              <a:t>Hoe werkt het?</a:t>
            </a:r>
          </a:p>
          <a:p>
            <a:pPr indent="0">
              <a:buNone/>
              <a:defRPr/>
            </a:pPr>
            <a:endParaRPr lang="nl-NL" dirty="0"/>
          </a:p>
          <a:p>
            <a:pPr indent="0">
              <a:buNone/>
              <a:defRPr/>
            </a:pPr>
            <a:r>
              <a:rPr lang="nl-NL" dirty="0"/>
              <a:t>Volwassen roofmijten zoeken naar prooi, wachten eventueel op nieuwe prooi en voeden zich ermee.</a:t>
            </a:r>
          </a:p>
          <a:p>
            <a:pPr indent="0">
              <a:buNone/>
              <a:defRPr/>
            </a:pPr>
            <a:br>
              <a:rPr lang="nl-NL" dirty="0"/>
            </a:br>
            <a:r>
              <a:rPr lang="nl-NL" dirty="0"/>
              <a:t>Er komen 6 weken lang </a:t>
            </a:r>
            <a:r>
              <a:rPr lang="nl-NL" dirty="0" err="1"/>
              <a:t>Swiskii</a:t>
            </a:r>
            <a:r>
              <a:rPr lang="nl-NL" dirty="0"/>
              <a:t> uit het zakje.</a:t>
            </a:r>
          </a:p>
        </p:txBody>
      </p:sp>
      <p:pic>
        <p:nvPicPr>
          <p:cNvPr id="2" name="Afbeelding 1">
            <a:extLst>
              <a:ext uri="{FF2B5EF4-FFF2-40B4-BE49-F238E27FC236}">
                <a16:creationId xmlns:a16="http://schemas.microsoft.com/office/drawing/2014/main" id="{80C99EA5-5B26-450E-85C7-FDA82FA8F0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51077" y="4105076"/>
            <a:ext cx="1713124" cy="2286198"/>
          </a:xfrm>
          <a:prstGeom prst="rect">
            <a:avLst/>
          </a:prstGeom>
        </p:spPr>
      </p:pic>
    </p:spTree>
    <p:extLst>
      <p:ext uri="{BB962C8B-B14F-4D97-AF65-F5344CB8AC3E}">
        <p14:creationId xmlns:p14="http://schemas.microsoft.com/office/powerpoint/2010/main" val="5686543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 calcmode="lin" valueType="num">
                                      <p:cBhvr additive="base">
                                        <p:cTn id="25"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80">
                                          <p:stCondLst>
                                            <p:cond delay="0"/>
                                          </p:stCondLst>
                                        </p:cTn>
                                        <p:tgtEl>
                                          <p:spTgt spid="2"/>
                                        </p:tgtEl>
                                      </p:cBhvr>
                                    </p:animEffect>
                                    <p:anim calcmode="lin" valueType="num">
                                      <p:cBhvr>
                                        <p:cTn id="3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7" dur="26">
                                          <p:stCondLst>
                                            <p:cond delay="650"/>
                                          </p:stCondLst>
                                        </p:cTn>
                                        <p:tgtEl>
                                          <p:spTgt spid="2"/>
                                        </p:tgtEl>
                                      </p:cBhvr>
                                      <p:to x="100000" y="60000"/>
                                    </p:animScale>
                                    <p:animScale>
                                      <p:cBhvr>
                                        <p:cTn id="38" dur="166" decel="50000">
                                          <p:stCondLst>
                                            <p:cond delay="676"/>
                                          </p:stCondLst>
                                        </p:cTn>
                                        <p:tgtEl>
                                          <p:spTgt spid="2"/>
                                        </p:tgtEl>
                                      </p:cBhvr>
                                      <p:to x="100000" y="100000"/>
                                    </p:animScale>
                                    <p:animScale>
                                      <p:cBhvr>
                                        <p:cTn id="39" dur="26">
                                          <p:stCondLst>
                                            <p:cond delay="1312"/>
                                          </p:stCondLst>
                                        </p:cTn>
                                        <p:tgtEl>
                                          <p:spTgt spid="2"/>
                                        </p:tgtEl>
                                      </p:cBhvr>
                                      <p:to x="100000" y="80000"/>
                                    </p:animScale>
                                    <p:animScale>
                                      <p:cBhvr>
                                        <p:cTn id="40" dur="166" decel="50000">
                                          <p:stCondLst>
                                            <p:cond delay="1338"/>
                                          </p:stCondLst>
                                        </p:cTn>
                                        <p:tgtEl>
                                          <p:spTgt spid="2"/>
                                        </p:tgtEl>
                                      </p:cBhvr>
                                      <p:to x="100000" y="100000"/>
                                    </p:animScale>
                                    <p:animScale>
                                      <p:cBhvr>
                                        <p:cTn id="41" dur="26">
                                          <p:stCondLst>
                                            <p:cond delay="1642"/>
                                          </p:stCondLst>
                                        </p:cTn>
                                        <p:tgtEl>
                                          <p:spTgt spid="2"/>
                                        </p:tgtEl>
                                      </p:cBhvr>
                                      <p:to x="100000" y="90000"/>
                                    </p:animScale>
                                    <p:animScale>
                                      <p:cBhvr>
                                        <p:cTn id="42" dur="166" decel="50000">
                                          <p:stCondLst>
                                            <p:cond delay="1668"/>
                                          </p:stCondLst>
                                        </p:cTn>
                                        <p:tgtEl>
                                          <p:spTgt spid="2"/>
                                        </p:tgtEl>
                                      </p:cBhvr>
                                      <p:to x="100000" y="100000"/>
                                    </p:animScale>
                                    <p:animScale>
                                      <p:cBhvr>
                                        <p:cTn id="43" dur="26">
                                          <p:stCondLst>
                                            <p:cond delay="1808"/>
                                          </p:stCondLst>
                                        </p:cTn>
                                        <p:tgtEl>
                                          <p:spTgt spid="2"/>
                                        </p:tgtEl>
                                      </p:cBhvr>
                                      <p:to x="100000" y="95000"/>
                                    </p:animScale>
                                    <p:animScale>
                                      <p:cBhvr>
                                        <p:cTn id="4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29559" y="838200"/>
            <a:ext cx="9209791" cy="996950"/>
          </a:xfrm>
        </p:spPr>
        <p:txBody>
          <a:bodyPr>
            <a:normAutofit fontScale="90000"/>
          </a:bodyPr>
          <a:lstStyle/>
          <a:p>
            <a:r>
              <a:rPr lang="nl-NL" b="0" dirty="0"/>
              <a:t>Toepassing van </a:t>
            </a:r>
            <a:r>
              <a:rPr lang="nl-NL" b="0" dirty="0" err="1"/>
              <a:t>Aphidalia</a:t>
            </a:r>
            <a:br>
              <a:rPr lang="nl-NL" b="0" dirty="0"/>
            </a:br>
            <a:r>
              <a:rPr lang="nl-NL" b="0" dirty="0"/>
              <a:t>(lieveheersbeestje)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53899" y="2218442"/>
            <a:ext cx="7839075" cy="4391025"/>
          </a:xfrm>
        </p:spPr>
        <p:txBody>
          <a:bodyPr>
            <a:normAutofit/>
          </a:bodyPr>
          <a:lstStyle/>
          <a:p>
            <a:pPr indent="0">
              <a:buNone/>
            </a:pPr>
            <a:r>
              <a:rPr lang="nl-NL" b="1" dirty="0"/>
              <a:t>In de kas</a:t>
            </a:r>
          </a:p>
          <a:p>
            <a:pPr indent="0">
              <a:buNone/>
            </a:pPr>
            <a:endParaRPr lang="nl-NL" b="1" dirty="0"/>
          </a:p>
          <a:p>
            <a:pPr marL="342900" indent="-342900"/>
            <a:r>
              <a:rPr lang="nl-NL" dirty="0"/>
              <a:t>Op aangetaste bladeren</a:t>
            </a:r>
          </a:p>
          <a:p>
            <a:pPr indent="0">
              <a:buNone/>
            </a:pPr>
            <a:endParaRPr lang="nl-NL" dirty="0"/>
          </a:p>
          <a:p>
            <a:pPr marL="342900" indent="-342900"/>
            <a:r>
              <a:rPr lang="nl-NL" dirty="0"/>
              <a:t>Strooi voor een zwaar curatieve toepassing wat materiaal op de plekken waar de meeste luizen zitten</a:t>
            </a:r>
          </a:p>
          <a:p>
            <a:pPr marL="342900" indent="-342900"/>
            <a:endParaRPr lang="nl-NL" dirty="0"/>
          </a:p>
          <a:p>
            <a:pPr indent="0">
              <a:buNone/>
              <a:defRPr/>
            </a:pPr>
            <a:endParaRPr lang="nl-NL" dirty="0"/>
          </a:p>
        </p:txBody>
      </p:sp>
      <p:pic>
        <p:nvPicPr>
          <p:cNvPr id="28674" name="Picture 2" descr="https://www.koppert.be/content/_processed_/4/b/csm_Adalia_bipunctata-1_aa685833f6.jpg">
            <a:extLst>
              <a:ext uri="{FF2B5EF4-FFF2-40B4-BE49-F238E27FC236}">
                <a16:creationId xmlns:a16="http://schemas.microsoft.com/office/drawing/2014/main" id="{F5EA1C42-FDBB-448B-9D8D-6D6A206F96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7405" y="1073828"/>
            <a:ext cx="2119545" cy="2119545"/>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1AC22786-6DA4-4C06-ACFC-76AFE3F443E8}"/>
              </a:ext>
            </a:extLst>
          </p:cNvPr>
          <p:cNvPicPr>
            <a:picLocks noChangeAspect="1"/>
          </p:cNvPicPr>
          <p:nvPr/>
        </p:nvPicPr>
        <p:blipFill>
          <a:blip r:embed="rId4"/>
          <a:stretch>
            <a:fillRect/>
          </a:stretch>
        </p:blipFill>
        <p:spPr>
          <a:xfrm>
            <a:off x="5234497" y="4919881"/>
            <a:ext cx="5353566" cy="1506086"/>
          </a:xfrm>
          <a:prstGeom prst="rect">
            <a:avLst/>
          </a:prstGeom>
        </p:spPr>
      </p:pic>
    </p:spTree>
    <p:extLst>
      <p:ext uri="{BB962C8B-B14F-4D97-AF65-F5344CB8AC3E}">
        <p14:creationId xmlns:p14="http://schemas.microsoft.com/office/powerpoint/2010/main" val="31811706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8674"/>
                                        </p:tgtEl>
                                        <p:attrNameLst>
                                          <p:attrName>style.visibility</p:attrName>
                                        </p:attrNameLst>
                                      </p:cBhvr>
                                      <p:to>
                                        <p:strVal val="visible"/>
                                      </p:to>
                                    </p:set>
                                    <p:animEffect transition="in" filter="wipe(down)">
                                      <p:cBhvr>
                                        <p:cTn id="19" dur="580">
                                          <p:stCondLst>
                                            <p:cond delay="0"/>
                                          </p:stCondLst>
                                        </p:cTn>
                                        <p:tgtEl>
                                          <p:spTgt spid="28674"/>
                                        </p:tgtEl>
                                      </p:cBhvr>
                                    </p:animEffect>
                                    <p:anim calcmode="lin" valueType="num">
                                      <p:cBhvr>
                                        <p:cTn id="20" dur="1822" tmFilter="0,0; 0.14,0.36; 0.43,0.73; 0.71,0.91; 1.0,1.0">
                                          <p:stCondLst>
                                            <p:cond delay="0"/>
                                          </p:stCondLst>
                                        </p:cTn>
                                        <p:tgtEl>
                                          <p:spTgt spid="2867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867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867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867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8674"/>
                                        </p:tgtEl>
                                        <p:attrNameLst>
                                          <p:attrName>ppt_y</p:attrName>
                                        </p:attrNameLst>
                                      </p:cBhvr>
                                      <p:tavLst>
                                        <p:tav tm="0" fmla="#ppt_y-sin(pi*$)/81">
                                          <p:val>
                                            <p:fltVal val="0"/>
                                          </p:val>
                                        </p:tav>
                                        <p:tav tm="100000">
                                          <p:val>
                                            <p:fltVal val="1"/>
                                          </p:val>
                                        </p:tav>
                                      </p:tavLst>
                                    </p:anim>
                                    <p:animScale>
                                      <p:cBhvr>
                                        <p:cTn id="25" dur="26">
                                          <p:stCondLst>
                                            <p:cond delay="650"/>
                                          </p:stCondLst>
                                        </p:cTn>
                                        <p:tgtEl>
                                          <p:spTgt spid="28674"/>
                                        </p:tgtEl>
                                      </p:cBhvr>
                                      <p:to x="100000" y="60000"/>
                                    </p:animScale>
                                    <p:animScale>
                                      <p:cBhvr>
                                        <p:cTn id="26" dur="166" decel="50000">
                                          <p:stCondLst>
                                            <p:cond delay="676"/>
                                          </p:stCondLst>
                                        </p:cTn>
                                        <p:tgtEl>
                                          <p:spTgt spid="28674"/>
                                        </p:tgtEl>
                                      </p:cBhvr>
                                      <p:to x="100000" y="100000"/>
                                    </p:animScale>
                                    <p:animScale>
                                      <p:cBhvr>
                                        <p:cTn id="27" dur="26">
                                          <p:stCondLst>
                                            <p:cond delay="1312"/>
                                          </p:stCondLst>
                                        </p:cTn>
                                        <p:tgtEl>
                                          <p:spTgt spid="28674"/>
                                        </p:tgtEl>
                                      </p:cBhvr>
                                      <p:to x="100000" y="80000"/>
                                    </p:animScale>
                                    <p:animScale>
                                      <p:cBhvr>
                                        <p:cTn id="28" dur="166" decel="50000">
                                          <p:stCondLst>
                                            <p:cond delay="1338"/>
                                          </p:stCondLst>
                                        </p:cTn>
                                        <p:tgtEl>
                                          <p:spTgt spid="28674"/>
                                        </p:tgtEl>
                                      </p:cBhvr>
                                      <p:to x="100000" y="100000"/>
                                    </p:animScale>
                                    <p:animScale>
                                      <p:cBhvr>
                                        <p:cTn id="29" dur="26">
                                          <p:stCondLst>
                                            <p:cond delay="1642"/>
                                          </p:stCondLst>
                                        </p:cTn>
                                        <p:tgtEl>
                                          <p:spTgt spid="28674"/>
                                        </p:tgtEl>
                                      </p:cBhvr>
                                      <p:to x="100000" y="90000"/>
                                    </p:animScale>
                                    <p:animScale>
                                      <p:cBhvr>
                                        <p:cTn id="30" dur="166" decel="50000">
                                          <p:stCondLst>
                                            <p:cond delay="1668"/>
                                          </p:stCondLst>
                                        </p:cTn>
                                        <p:tgtEl>
                                          <p:spTgt spid="28674"/>
                                        </p:tgtEl>
                                      </p:cBhvr>
                                      <p:to x="100000" y="100000"/>
                                    </p:animScale>
                                    <p:animScale>
                                      <p:cBhvr>
                                        <p:cTn id="31" dur="26">
                                          <p:stCondLst>
                                            <p:cond delay="1808"/>
                                          </p:stCondLst>
                                        </p:cTn>
                                        <p:tgtEl>
                                          <p:spTgt spid="28674"/>
                                        </p:tgtEl>
                                      </p:cBhvr>
                                      <p:to x="100000" y="95000"/>
                                    </p:animScale>
                                    <p:animScale>
                                      <p:cBhvr>
                                        <p:cTn id="32" dur="166" decel="50000">
                                          <p:stCondLst>
                                            <p:cond delay="1834"/>
                                          </p:stCondLst>
                                        </p:cTn>
                                        <p:tgtEl>
                                          <p:spTgt spid="2867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7995" y="673871"/>
            <a:ext cx="7886700" cy="996950"/>
          </a:xfrm>
        </p:spPr>
        <p:txBody>
          <a:bodyPr/>
          <a:lstStyle/>
          <a:p>
            <a:pPr eaLnBrk="1" hangingPunct="1"/>
            <a:r>
              <a:rPr lang="nl-NL" altLang="nl-NL" dirty="0" err="1"/>
              <a:t>Ferhormoonval</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81689" y="1791093"/>
            <a:ext cx="7311861" cy="4738260"/>
          </a:xfrm>
        </p:spPr>
        <p:txBody>
          <a:bodyPr>
            <a:normAutofit/>
          </a:bodyPr>
          <a:lstStyle/>
          <a:p>
            <a:pPr marL="342900" indent="-342900">
              <a:defRPr/>
            </a:pPr>
            <a:r>
              <a:rPr lang="nl-NL" dirty="0"/>
              <a:t>Trekt insecten aan door geur of lokstoffen (voor paring)</a:t>
            </a:r>
          </a:p>
          <a:p>
            <a:pPr marL="342900" indent="-342900">
              <a:defRPr/>
            </a:pPr>
            <a:endParaRPr lang="nl-NL" dirty="0"/>
          </a:p>
          <a:p>
            <a:pPr marL="342900" indent="-342900">
              <a:defRPr/>
            </a:pPr>
            <a:r>
              <a:rPr lang="nl-NL" dirty="0"/>
              <a:t>Vangt maar 1 type vlinder weg</a:t>
            </a:r>
          </a:p>
          <a:p>
            <a:pPr marL="342900" indent="-342900">
              <a:defRPr/>
            </a:pPr>
            <a:endParaRPr lang="nl-NL" dirty="0"/>
          </a:p>
          <a:p>
            <a:pPr marL="342900" indent="-342900">
              <a:defRPr/>
            </a:pPr>
            <a:r>
              <a:rPr lang="nl-NL" dirty="0"/>
              <a:t>Is ongeveer 6 weken werkzaam</a:t>
            </a:r>
          </a:p>
          <a:p>
            <a:pPr marL="342900" indent="-342900">
              <a:defRPr/>
            </a:pPr>
            <a:endParaRPr lang="nl-NL" dirty="0"/>
          </a:p>
          <a:p>
            <a:pPr marL="342900" indent="-342900">
              <a:defRPr/>
            </a:pPr>
            <a:endParaRPr lang="nl-NL" dirty="0"/>
          </a:p>
          <a:p>
            <a:pPr marL="342900" indent="-342900">
              <a:defRPr/>
            </a:pPr>
            <a:endParaRPr lang="nl-NL" dirty="0"/>
          </a:p>
          <a:p>
            <a:pPr marL="342900" indent="-342900">
              <a:defRPr/>
            </a:pPr>
            <a:endParaRPr lang="nl-NL" dirty="0"/>
          </a:p>
        </p:txBody>
      </p:sp>
      <p:pic>
        <p:nvPicPr>
          <p:cNvPr id="2" name="Afbeelding 1">
            <a:extLst>
              <a:ext uri="{FF2B5EF4-FFF2-40B4-BE49-F238E27FC236}">
                <a16:creationId xmlns:a16="http://schemas.microsoft.com/office/drawing/2014/main" id="{83FFC9FE-8B9C-42FD-B582-13F2AFCDF8DC}"/>
              </a:ext>
            </a:extLst>
          </p:cNvPr>
          <p:cNvPicPr>
            <a:picLocks noChangeAspect="1"/>
          </p:cNvPicPr>
          <p:nvPr/>
        </p:nvPicPr>
        <p:blipFill>
          <a:blip r:embed="rId3"/>
          <a:stretch>
            <a:fillRect/>
          </a:stretch>
        </p:blipFill>
        <p:spPr>
          <a:xfrm>
            <a:off x="6259906" y="4259934"/>
            <a:ext cx="4064900" cy="2178574"/>
          </a:xfrm>
          <a:prstGeom prst="rect">
            <a:avLst/>
          </a:prstGeom>
        </p:spPr>
      </p:pic>
    </p:spTree>
    <p:extLst>
      <p:ext uri="{BB962C8B-B14F-4D97-AF65-F5344CB8AC3E}">
        <p14:creationId xmlns:p14="http://schemas.microsoft.com/office/powerpoint/2010/main" val="17183213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838200"/>
            <a:ext cx="7886700" cy="996950"/>
          </a:xfrm>
        </p:spPr>
        <p:txBody>
          <a:bodyPr/>
          <a:lstStyle/>
          <a:p>
            <a:r>
              <a:rPr lang="nl-NL" dirty="0"/>
              <a:t>Waarom hommels</a:t>
            </a:r>
          </a:p>
        </p:txBody>
      </p:sp>
      <p:sp>
        <p:nvSpPr>
          <p:cNvPr id="3" name="Tijdelijke aanduiding voor inhoud 2">
            <a:extLst>
              <a:ext uri="{FF2B5EF4-FFF2-40B4-BE49-F238E27FC236}">
                <a16:creationId xmlns:a16="http://schemas.microsoft.com/office/drawing/2014/main" id="{7BF2E5E4-8B38-4ABD-ADF4-0DFB85D5582D}"/>
              </a:ext>
            </a:extLst>
          </p:cNvPr>
          <p:cNvSpPr>
            <a:spLocks noGrp="1"/>
          </p:cNvSpPr>
          <p:nvPr>
            <p:ph idx="1"/>
          </p:nvPr>
        </p:nvSpPr>
        <p:spPr/>
        <p:txBody>
          <a:bodyPr/>
          <a:lstStyle/>
          <a:p>
            <a:pPr indent="0">
              <a:buNone/>
            </a:pPr>
            <a:r>
              <a:rPr lang="nl-NL" dirty="0"/>
              <a:t>Hommels zijn zeer effectieve en efficiënte </a:t>
            </a:r>
            <a:r>
              <a:rPr lang="nl-NL" dirty="0" err="1"/>
              <a:t>bestuivers</a:t>
            </a:r>
            <a:r>
              <a:rPr lang="nl-NL" dirty="0"/>
              <a:t>, omdat zij een groot aantal bloemen per minuut bezoeken.</a:t>
            </a:r>
          </a:p>
          <a:p>
            <a:pPr indent="0">
              <a:buNone/>
            </a:pPr>
            <a:endParaRPr lang="nl-NL" dirty="0"/>
          </a:p>
          <a:p>
            <a:pPr indent="0">
              <a:buNone/>
            </a:pPr>
            <a:r>
              <a:rPr lang="nl-NL" dirty="0"/>
              <a:t>Hommels zijn actief van ‘s morgens vroeg tot ‘s avonds laat en ook bij relatief lage temperaturen (ongeveer 10°C) of in meer bewolkte of winderige omstandigheden</a:t>
            </a:r>
          </a:p>
          <a:p>
            <a:pPr indent="0">
              <a:buNone/>
            </a:pPr>
            <a:endParaRPr lang="nl-NL" dirty="0"/>
          </a:p>
          <a:p>
            <a:pPr indent="0">
              <a:buNone/>
            </a:pPr>
            <a:r>
              <a:rPr lang="nl-NL" dirty="0"/>
              <a:t>Hommels zijn niet erg agressief en gemakkelijk in het gebruik.</a:t>
            </a:r>
          </a:p>
          <a:p>
            <a:pPr indent="0">
              <a:buNone/>
            </a:pPr>
            <a:endParaRPr lang="nl-NL" dirty="0"/>
          </a:p>
        </p:txBody>
      </p:sp>
      <p:pic>
        <p:nvPicPr>
          <p:cNvPr id="1026" name="Picture 2" descr="Bestuiving door hommels leidt tot grotere planten - De Tulpenbrouwerij">
            <a:extLst>
              <a:ext uri="{FF2B5EF4-FFF2-40B4-BE49-F238E27FC236}">
                <a16:creationId xmlns:a16="http://schemas.microsoft.com/office/drawing/2014/main" id="{BE8E1D4F-FB12-4FF2-99A0-B1B79543526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81405" y="23629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stuiving door hommels leidt tot grotere planten - De Tulpenbrouwerij">
            <a:extLst>
              <a:ext uri="{FF2B5EF4-FFF2-40B4-BE49-F238E27FC236}">
                <a16:creationId xmlns:a16="http://schemas.microsoft.com/office/drawing/2014/main" id="{381BB54A-768D-4310-A51C-62F0A44A285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96767" y="500515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6889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838200"/>
            <a:ext cx="7886700" cy="996950"/>
          </a:xfrm>
        </p:spPr>
        <p:txBody>
          <a:bodyPr/>
          <a:lstStyle/>
          <a:p>
            <a:r>
              <a:rPr lang="nl-NL" dirty="0"/>
              <a:t>Waarom hommels</a:t>
            </a:r>
          </a:p>
        </p:txBody>
      </p:sp>
      <p:pic>
        <p:nvPicPr>
          <p:cNvPr id="5" name="Onlinemedia 4">
            <a:hlinkClick r:id="" action="ppaction://media"/>
            <a:extLst>
              <a:ext uri="{FF2B5EF4-FFF2-40B4-BE49-F238E27FC236}">
                <a16:creationId xmlns:a16="http://schemas.microsoft.com/office/drawing/2014/main" id="{E900606A-594F-4668-B1EB-8953DFCDD4D5}"/>
              </a:ext>
            </a:extLst>
          </p:cNvPr>
          <p:cNvPicPr>
            <a:picLocks noGrp="1" noRot="1" noChangeAspect="1"/>
          </p:cNvPicPr>
          <p:nvPr>
            <p:ph idx="1"/>
            <a:videoFile r:link="rId1"/>
          </p:nvPr>
        </p:nvPicPr>
        <p:blipFill>
          <a:blip r:embed="rId4"/>
          <a:stretch>
            <a:fillRect/>
          </a:stretch>
        </p:blipFill>
        <p:spPr>
          <a:xfrm>
            <a:off x="1509780" y="1749669"/>
            <a:ext cx="8090539" cy="4550929"/>
          </a:xfrm>
          <a:prstGeom prst="rect">
            <a:avLst/>
          </a:prstGeom>
        </p:spPr>
      </p:pic>
    </p:spTree>
    <p:extLst>
      <p:ext uri="{BB962C8B-B14F-4D97-AF65-F5344CB8AC3E}">
        <p14:creationId xmlns:p14="http://schemas.microsoft.com/office/powerpoint/2010/main" val="246693796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715678" y="838200"/>
            <a:ext cx="8323672" cy="996950"/>
          </a:xfrm>
        </p:spPr>
        <p:txBody>
          <a:bodyPr/>
          <a:lstStyle/>
          <a:p>
            <a:pPr eaLnBrk="1" hangingPunct="1"/>
            <a:r>
              <a:rPr lang="nl-NL" altLang="nl-NL" b="1" dirty="0"/>
              <a:t>Drones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564849" y="2058187"/>
            <a:ext cx="7560297" cy="4391025"/>
          </a:xfrm>
        </p:spPr>
        <p:txBody>
          <a:bodyPr>
            <a:normAutofit fontScale="92500" lnSpcReduction="20000"/>
          </a:bodyPr>
          <a:lstStyle/>
          <a:p>
            <a:pPr indent="0">
              <a:buNone/>
              <a:defRPr/>
            </a:pPr>
            <a:r>
              <a:rPr lang="nl-NL" dirty="0"/>
              <a:t>De drones zijn met een lengte en breedte van maar een aantal centimeters klein en erg wendbaar.</a:t>
            </a:r>
          </a:p>
          <a:p>
            <a:pPr indent="0">
              <a:buNone/>
              <a:defRPr/>
            </a:pPr>
            <a:endParaRPr lang="nl-NL" dirty="0"/>
          </a:p>
          <a:p>
            <a:pPr indent="0">
              <a:buNone/>
              <a:defRPr/>
            </a:pPr>
            <a:r>
              <a:rPr lang="nl-NL" dirty="0"/>
              <a:t>Ze staan op zogeheten basisstations verspreid door de kas te wachten tot er een mot gedetecteerd wordt door bijbehorende stereocamera’s. </a:t>
            </a:r>
          </a:p>
          <a:p>
            <a:pPr indent="0">
              <a:buNone/>
              <a:defRPr/>
            </a:pPr>
            <a:endParaRPr lang="nl-NL" dirty="0"/>
          </a:p>
          <a:p>
            <a:pPr indent="0">
              <a:buNone/>
              <a:defRPr/>
            </a:pPr>
            <a:r>
              <a:rPr lang="nl-NL" dirty="0"/>
              <a:t>Vervolgens vliegt een drone richting de gedetecteerde mot om deze met een van zijn propellers te elimineren.</a:t>
            </a:r>
            <a:br>
              <a:rPr lang="nl-NL" dirty="0"/>
            </a:br>
            <a:r>
              <a:rPr lang="nl-NL" dirty="0"/>
              <a:t> </a:t>
            </a:r>
          </a:p>
          <a:p>
            <a:pPr indent="0">
              <a:buNone/>
              <a:defRPr/>
            </a:pPr>
            <a:r>
              <a:rPr lang="nl-NL" dirty="0"/>
              <a:t>Tijdens zijn vlucht wordt de drone bijgestuurd door middel van meetgegevens van de camera’s. </a:t>
            </a:r>
          </a:p>
          <a:p>
            <a:pPr indent="0">
              <a:buNone/>
              <a:defRPr/>
            </a:pPr>
            <a:endParaRPr lang="nl-NL" dirty="0"/>
          </a:p>
          <a:p>
            <a:pPr indent="0">
              <a:buNone/>
              <a:defRPr/>
            </a:pPr>
            <a:r>
              <a:rPr lang="nl-NL" dirty="0"/>
              <a:t>Na een succesvolle aanval vliegt de drone weer terug naar zijn standplaats.</a:t>
            </a:r>
          </a:p>
          <a:p>
            <a:pPr indent="0">
              <a:buNone/>
              <a:defRPr/>
            </a:pPr>
            <a:endParaRPr lang="nl-NL" dirty="0"/>
          </a:p>
          <a:p>
            <a:pPr indent="0">
              <a:buNone/>
              <a:defRPr/>
            </a:pPr>
            <a:endParaRPr lang="nl-NL" dirty="0"/>
          </a:p>
        </p:txBody>
      </p:sp>
      <p:pic>
        <p:nvPicPr>
          <p:cNvPr id="1026" name="Picture 2" descr="https://pats-drones.com/wp-content/uploads/2020/01/%C2%A9-2019-PATS-Indoor-Drone-Solutions-Drone-Gerbera-4-300x200.jpg">
            <a:extLst>
              <a:ext uri="{FF2B5EF4-FFF2-40B4-BE49-F238E27FC236}">
                <a16:creationId xmlns:a16="http://schemas.microsoft.com/office/drawing/2014/main" id="{BED096C7-B7AD-408C-B94C-4749E87062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49150" y="4403035"/>
            <a:ext cx="2633496" cy="175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9071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 calcmode="lin" valueType="num">
                                      <p:cBhvr additive="base">
                                        <p:cTn id="25"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anim calcmode="lin" valueType="num">
                                      <p:cBhvr additive="base">
                                        <p:cTn id="31"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ipe(down)">
                                      <p:cBhvr>
                                        <p:cTn id="37" dur="580">
                                          <p:stCondLst>
                                            <p:cond delay="0"/>
                                          </p:stCondLst>
                                        </p:cTn>
                                        <p:tgtEl>
                                          <p:spTgt spid="1026"/>
                                        </p:tgtEl>
                                      </p:cBhvr>
                                    </p:animEffect>
                                    <p:anim calcmode="lin" valueType="num">
                                      <p:cBhvr>
                                        <p:cTn id="3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3" dur="26">
                                          <p:stCondLst>
                                            <p:cond delay="650"/>
                                          </p:stCondLst>
                                        </p:cTn>
                                        <p:tgtEl>
                                          <p:spTgt spid="1026"/>
                                        </p:tgtEl>
                                      </p:cBhvr>
                                      <p:to x="100000" y="60000"/>
                                    </p:animScale>
                                    <p:animScale>
                                      <p:cBhvr>
                                        <p:cTn id="44" dur="166" decel="50000">
                                          <p:stCondLst>
                                            <p:cond delay="676"/>
                                          </p:stCondLst>
                                        </p:cTn>
                                        <p:tgtEl>
                                          <p:spTgt spid="1026"/>
                                        </p:tgtEl>
                                      </p:cBhvr>
                                      <p:to x="100000" y="100000"/>
                                    </p:animScale>
                                    <p:animScale>
                                      <p:cBhvr>
                                        <p:cTn id="45" dur="26">
                                          <p:stCondLst>
                                            <p:cond delay="1312"/>
                                          </p:stCondLst>
                                        </p:cTn>
                                        <p:tgtEl>
                                          <p:spTgt spid="1026"/>
                                        </p:tgtEl>
                                      </p:cBhvr>
                                      <p:to x="100000" y="80000"/>
                                    </p:animScale>
                                    <p:animScale>
                                      <p:cBhvr>
                                        <p:cTn id="46" dur="166" decel="50000">
                                          <p:stCondLst>
                                            <p:cond delay="1338"/>
                                          </p:stCondLst>
                                        </p:cTn>
                                        <p:tgtEl>
                                          <p:spTgt spid="1026"/>
                                        </p:tgtEl>
                                      </p:cBhvr>
                                      <p:to x="100000" y="100000"/>
                                    </p:animScale>
                                    <p:animScale>
                                      <p:cBhvr>
                                        <p:cTn id="47" dur="26">
                                          <p:stCondLst>
                                            <p:cond delay="1642"/>
                                          </p:stCondLst>
                                        </p:cTn>
                                        <p:tgtEl>
                                          <p:spTgt spid="1026"/>
                                        </p:tgtEl>
                                      </p:cBhvr>
                                      <p:to x="100000" y="90000"/>
                                    </p:animScale>
                                    <p:animScale>
                                      <p:cBhvr>
                                        <p:cTn id="48" dur="166" decel="50000">
                                          <p:stCondLst>
                                            <p:cond delay="1668"/>
                                          </p:stCondLst>
                                        </p:cTn>
                                        <p:tgtEl>
                                          <p:spTgt spid="1026"/>
                                        </p:tgtEl>
                                      </p:cBhvr>
                                      <p:to x="100000" y="100000"/>
                                    </p:animScale>
                                    <p:animScale>
                                      <p:cBhvr>
                                        <p:cTn id="49" dur="26">
                                          <p:stCondLst>
                                            <p:cond delay="1808"/>
                                          </p:stCondLst>
                                        </p:cTn>
                                        <p:tgtEl>
                                          <p:spTgt spid="1026"/>
                                        </p:tgtEl>
                                      </p:cBhvr>
                                      <p:to x="100000" y="95000"/>
                                    </p:animScale>
                                    <p:animScale>
                                      <p:cBhvr>
                                        <p:cTn id="5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838200"/>
            <a:ext cx="7886700" cy="996950"/>
          </a:xfrm>
        </p:spPr>
        <p:txBody>
          <a:bodyPr/>
          <a:lstStyle/>
          <a:p>
            <a:pPr eaLnBrk="1" hangingPunct="1"/>
            <a:r>
              <a:rPr lang="nl-NL" altLang="nl-NL" b="1" dirty="0"/>
              <a:t>Drones</a:t>
            </a:r>
          </a:p>
        </p:txBody>
      </p:sp>
      <p:pic>
        <p:nvPicPr>
          <p:cNvPr id="4" name="Onlinemedia 3">
            <a:hlinkClick r:id="" action="ppaction://media"/>
            <a:extLst>
              <a:ext uri="{FF2B5EF4-FFF2-40B4-BE49-F238E27FC236}">
                <a16:creationId xmlns:a16="http://schemas.microsoft.com/office/drawing/2014/main" id="{C9479679-6C1F-46AC-941E-FAD973B492B4}"/>
              </a:ext>
            </a:extLst>
          </p:cNvPr>
          <p:cNvPicPr>
            <a:picLocks noGrp="1" noRot="1" noChangeAspect="1"/>
          </p:cNvPicPr>
          <p:nvPr>
            <p:ph idx="1"/>
            <a:videoFile r:link="rId1"/>
          </p:nvPr>
        </p:nvPicPr>
        <p:blipFill>
          <a:blip r:embed="rId4"/>
          <a:stretch>
            <a:fillRect/>
          </a:stretch>
        </p:blipFill>
        <p:spPr>
          <a:xfrm>
            <a:off x="2152650" y="1749287"/>
            <a:ext cx="7600315" cy="4275177"/>
          </a:xfrm>
          <a:prstGeom prst="rect">
            <a:avLst/>
          </a:prstGeom>
        </p:spPr>
      </p:pic>
    </p:spTree>
    <p:extLst>
      <p:ext uri="{BB962C8B-B14F-4D97-AF65-F5344CB8AC3E}">
        <p14:creationId xmlns:p14="http://schemas.microsoft.com/office/powerpoint/2010/main" val="77755559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838200"/>
            <a:ext cx="7886700" cy="996950"/>
          </a:xfrm>
        </p:spPr>
        <p:txBody>
          <a:bodyPr/>
          <a:lstStyle/>
          <a:p>
            <a:pPr eaLnBrk="1" hangingPunct="1"/>
            <a:r>
              <a:rPr lang="nl-NL" altLang="nl-NL" b="1" dirty="0"/>
              <a:t>Opdracht</a:t>
            </a:r>
          </a:p>
        </p:txBody>
      </p:sp>
      <p:graphicFrame>
        <p:nvGraphicFramePr>
          <p:cNvPr id="6" name="Tijdelijke aanduiding voor inhoud 5">
            <a:extLst>
              <a:ext uri="{FF2B5EF4-FFF2-40B4-BE49-F238E27FC236}">
                <a16:creationId xmlns:a16="http://schemas.microsoft.com/office/drawing/2014/main" id="{F25766F2-A788-4C68-97BB-5CDBA51BDD9E}"/>
              </a:ext>
            </a:extLst>
          </p:cNvPr>
          <p:cNvGraphicFramePr>
            <a:graphicFrameLocks noGrp="1"/>
          </p:cNvGraphicFramePr>
          <p:nvPr>
            <p:ph idx="1"/>
            <p:extLst>
              <p:ext uri="{D42A27DB-BD31-4B8C-83A1-F6EECF244321}">
                <p14:modId xmlns:p14="http://schemas.microsoft.com/office/powerpoint/2010/main" val="3672786153"/>
              </p:ext>
            </p:extLst>
          </p:nvPr>
        </p:nvGraphicFramePr>
        <p:xfrm>
          <a:off x="310718" y="1728788"/>
          <a:ext cx="10303670" cy="4667518"/>
        </p:xfrm>
        <a:graphic>
          <a:graphicData uri="http://schemas.openxmlformats.org/drawingml/2006/table">
            <a:tbl>
              <a:tblPr firstRow="1" bandRow="1">
                <a:tableStyleId>{5C22544A-7EE6-4342-B048-85BDC9FD1C3A}</a:tableStyleId>
              </a:tblPr>
              <a:tblGrid>
                <a:gridCol w="2189480">
                  <a:extLst>
                    <a:ext uri="{9D8B030D-6E8A-4147-A177-3AD203B41FA5}">
                      <a16:colId xmlns:a16="http://schemas.microsoft.com/office/drawing/2014/main" val="2061415597"/>
                    </a:ext>
                  </a:extLst>
                </a:gridCol>
                <a:gridCol w="3021288">
                  <a:extLst>
                    <a:ext uri="{9D8B030D-6E8A-4147-A177-3AD203B41FA5}">
                      <a16:colId xmlns:a16="http://schemas.microsoft.com/office/drawing/2014/main" val="3290024152"/>
                    </a:ext>
                  </a:extLst>
                </a:gridCol>
                <a:gridCol w="2546451">
                  <a:extLst>
                    <a:ext uri="{9D8B030D-6E8A-4147-A177-3AD203B41FA5}">
                      <a16:colId xmlns:a16="http://schemas.microsoft.com/office/drawing/2014/main" val="1274752493"/>
                    </a:ext>
                  </a:extLst>
                </a:gridCol>
                <a:gridCol w="2546451">
                  <a:extLst>
                    <a:ext uri="{9D8B030D-6E8A-4147-A177-3AD203B41FA5}">
                      <a16:colId xmlns:a16="http://schemas.microsoft.com/office/drawing/2014/main" val="848741769"/>
                    </a:ext>
                  </a:extLst>
                </a:gridCol>
              </a:tblGrid>
              <a:tr h="570529">
                <a:tc>
                  <a:txBody>
                    <a:bodyPr/>
                    <a:lstStyle/>
                    <a:p>
                      <a:r>
                        <a:rPr lang="nl-NL" dirty="0"/>
                        <a:t>Naam plaaginsect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Schade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Naam biologische bestrijder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Op welke manier wordt het plaaginsect bestreden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2430700"/>
                  </a:ext>
                </a:extLst>
              </a:tr>
              <a:tr h="976543">
                <a:tc>
                  <a:txBody>
                    <a:bodyPr/>
                    <a:lstStyle/>
                    <a:p>
                      <a:r>
                        <a:rPr lang="nl-NL" dirty="0"/>
                        <a:t>Bladluis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1)</a:t>
                      </a:r>
                    </a:p>
                    <a:p>
                      <a:r>
                        <a:rPr lang="nl-NL" dirty="0"/>
                        <a:t>2)</a:t>
                      </a:r>
                    </a:p>
                    <a:p>
                      <a:r>
                        <a:rPr lang="nl-NL"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1360488"/>
                  </a:ext>
                </a:extLst>
              </a:tr>
              <a:tr h="925525">
                <a:tc>
                  <a:txBody>
                    <a:bodyPr/>
                    <a:lstStyle/>
                    <a:p>
                      <a:r>
                        <a:rPr lang="nl-NL" dirty="0"/>
                        <a:t>Witte vlieg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1)</a:t>
                      </a:r>
                    </a:p>
                    <a:p>
                      <a:r>
                        <a:rPr lang="nl-NL" dirty="0"/>
                        <a:t>2)</a:t>
                      </a:r>
                    </a:p>
                    <a:p>
                      <a:r>
                        <a:rPr lang="nl-NL"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534556"/>
                  </a:ext>
                </a:extLst>
              </a:tr>
              <a:tr h="925525">
                <a:tc>
                  <a:txBody>
                    <a:bodyPr/>
                    <a:lstStyle/>
                    <a:p>
                      <a:r>
                        <a:rPr lang="nl-NL" dirty="0"/>
                        <a:t>Trips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1)</a:t>
                      </a:r>
                    </a:p>
                    <a:p>
                      <a:r>
                        <a:rPr lang="nl-NL" dirty="0"/>
                        <a:t>2)</a:t>
                      </a:r>
                    </a:p>
                    <a:p>
                      <a:r>
                        <a:rPr lang="nl-NL"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208503"/>
                  </a:ext>
                </a:extLst>
              </a:tr>
              <a:tr h="925525">
                <a:tc>
                  <a:txBody>
                    <a:bodyPr/>
                    <a:lstStyle/>
                    <a:p>
                      <a:r>
                        <a:rPr lang="nl-NL" dirty="0"/>
                        <a:t>Mineervlieg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1)</a:t>
                      </a:r>
                    </a:p>
                    <a:p>
                      <a:r>
                        <a:rPr lang="nl-NL" dirty="0"/>
                        <a:t>2)</a:t>
                      </a:r>
                    </a:p>
                    <a:p>
                      <a:r>
                        <a:rPr lang="nl-NL"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7992234"/>
                  </a:ext>
                </a:extLst>
              </a:tr>
            </a:tbl>
          </a:graphicData>
        </a:graphic>
      </p:graphicFrame>
    </p:spTree>
    <p:extLst>
      <p:ext uri="{BB962C8B-B14F-4D97-AF65-F5344CB8AC3E}">
        <p14:creationId xmlns:p14="http://schemas.microsoft.com/office/powerpoint/2010/main" val="350794739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838200"/>
            <a:ext cx="7886700" cy="996950"/>
          </a:xfrm>
        </p:spPr>
        <p:txBody>
          <a:bodyPr/>
          <a:lstStyle/>
          <a:p>
            <a:pPr eaLnBrk="1" hangingPunct="1"/>
            <a:r>
              <a:rPr lang="nl-NL" altLang="nl-NL" b="1" dirty="0"/>
              <a:t>Opdracht</a:t>
            </a:r>
          </a:p>
        </p:txBody>
      </p:sp>
      <p:sp>
        <p:nvSpPr>
          <p:cNvPr id="3" name="Tijdelijke aanduiding voor inhoud 2">
            <a:extLst>
              <a:ext uri="{FF2B5EF4-FFF2-40B4-BE49-F238E27FC236}">
                <a16:creationId xmlns:a16="http://schemas.microsoft.com/office/drawing/2014/main" id="{2BA299AD-029B-4437-8E84-51BCDEBBF0FE}"/>
              </a:ext>
            </a:extLst>
          </p:cNvPr>
          <p:cNvSpPr>
            <a:spLocks noGrp="1"/>
          </p:cNvSpPr>
          <p:nvPr>
            <p:ph idx="1"/>
          </p:nvPr>
        </p:nvSpPr>
        <p:spPr>
          <a:xfrm>
            <a:off x="1759036" y="1835150"/>
            <a:ext cx="7740000" cy="4351338"/>
          </a:xfrm>
        </p:spPr>
        <p:txBody>
          <a:bodyPr/>
          <a:lstStyle/>
          <a:p>
            <a:pPr marL="342900" indent="-342900"/>
            <a:r>
              <a:rPr lang="nl-NL" dirty="0"/>
              <a:t>Vul bij elk plaaginsect de zichtbare schade aan het gewas in</a:t>
            </a:r>
          </a:p>
          <a:p>
            <a:pPr marL="342900" indent="-342900"/>
            <a:endParaRPr lang="nl-NL" dirty="0"/>
          </a:p>
          <a:p>
            <a:pPr marL="342900" indent="-342900"/>
            <a:r>
              <a:rPr lang="nl-NL" dirty="0"/>
              <a:t>Vul bij elk plaaginsect 3 biologische bestrijders (Latijnse naam) in.</a:t>
            </a:r>
          </a:p>
          <a:p>
            <a:pPr marL="342900" indent="-342900"/>
            <a:endParaRPr lang="nl-NL" dirty="0"/>
          </a:p>
          <a:p>
            <a:pPr marL="342900" indent="-342900"/>
            <a:r>
              <a:rPr lang="nl-NL" dirty="0"/>
              <a:t>Zoek ook op internet naar de manier hoe de biologische bestrijders de plaaginsecten bestrijden, worden de plaaginsecten leeg gezogen of wordt er een eitje ingelegd bijvoorbeeld</a:t>
            </a:r>
          </a:p>
          <a:p>
            <a:pPr marL="342900" indent="-342900"/>
            <a:endParaRPr lang="nl-NL" dirty="0"/>
          </a:p>
          <a:p>
            <a:pPr marL="342900" indent="-342900"/>
            <a:endParaRPr lang="nl-NL" dirty="0"/>
          </a:p>
        </p:txBody>
      </p:sp>
    </p:spTree>
    <p:extLst>
      <p:ext uri="{BB962C8B-B14F-4D97-AF65-F5344CB8AC3E}">
        <p14:creationId xmlns:p14="http://schemas.microsoft.com/office/powerpoint/2010/main" val="162147654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Programma periode 5</a:t>
            </a:r>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E27D481C-0B53-4D72-8611-AA5867368D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89057" y="5260994"/>
            <a:ext cx="2196617" cy="1238865"/>
          </a:xfrm>
          <a:prstGeom prst="rect">
            <a:avLst/>
          </a:prstGeom>
        </p:spPr>
      </p:pic>
      <p:graphicFrame>
        <p:nvGraphicFramePr>
          <p:cNvPr id="7" name="Tabel 6">
            <a:extLst>
              <a:ext uri="{FF2B5EF4-FFF2-40B4-BE49-F238E27FC236}">
                <a16:creationId xmlns:a16="http://schemas.microsoft.com/office/drawing/2014/main" id="{1366A7E0-8578-4168-A670-FAD1BF5F3B0D}"/>
              </a:ext>
            </a:extLst>
          </p:cNvPr>
          <p:cNvGraphicFramePr>
            <a:graphicFrameLocks noGrp="1"/>
          </p:cNvGraphicFramePr>
          <p:nvPr>
            <p:extLst>
              <p:ext uri="{D42A27DB-BD31-4B8C-83A1-F6EECF244321}">
                <p14:modId xmlns:p14="http://schemas.microsoft.com/office/powerpoint/2010/main" val="1039437942"/>
              </p:ext>
            </p:extLst>
          </p:nvPr>
        </p:nvGraphicFramePr>
        <p:xfrm>
          <a:off x="1371600" y="2555343"/>
          <a:ext cx="7698658" cy="2680754"/>
        </p:xfrm>
        <a:graphic>
          <a:graphicData uri="http://schemas.openxmlformats.org/drawingml/2006/table">
            <a:tbl>
              <a:tblPr firstRow="1" firstCol="1" bandRow="1"/>
              <a:tblGrid>
                <a:gridCol w="1971962">
                  <a:extLst>
                    <a:ext uri="{9D8B030D-6E8A-4147-A177-3AD203B41FA5}">
                      <a16:colId xmlns:a16="http://schemas.microsoft.com/office/drawing/2014/main" val="839255421"/>
                    </a:ext>
                  </a:extLst>
                </a:gridCol>
                <a:gridCol w="2863348">
                  <a:extLst>
                    <a:ext uri="{9D8B030D-6E8A-4147-A177-3AD203B41FA5}">
                      <a16:colId xmlns:a16="http://schemas.microsoft.com/office/drawing/2014/main" val="2000805383"/>
                    </a:ext>
                  </a:extLst>
                </a:gridCol>
                <a:gridCol w="2863348">
                  <a:extLst>
                    <a:ext uri="{9D8B030D-6E8A-4147-A177-3AD203B41FA5}">
                      <a16:colId xmlns:a16="http://schemas.microsoft.com/office/drawing/2014/main" val="2987510248"/>
                    </a:ext>
                  </a:extLst>
                </a:gridCol>
              </a:tblGrid>
              <a:tr h="395740">
                <a:tc>
                  <a:txBody>
                    <a:bodyPr/>
                    <a:lstStyle/>
                    <a:p>
                      <a:pPr>
                        <a:lnSpc>
                          <a:spcPct val="107000"/>
                        </a:lnSpc>
                        <a:spcAft>
                          <a:spcPts val="0"/>
                        </a:spcAft>
                      </a:pPr>
                      <a:r>
                        <a:rPr lang="nl-NL" sz="2000">
                          <a:effectLst/>
                          <a:latin typeface="Calibri" panose="020F0502020204030204" pitchFamily="34" charset="0"/>
                          <a:ea typeface="Calibri" panose="020F0502020204030204" pitchFamily="34" charset="0"/>
                          <a:cs typeface="Times New Roman" panose="02020603050405020304" pitchFamily="18" charset="0"/>
                        </a:rPr>
                        <a:t>Datum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a:effectLst/>
                          <a:latin typeface="Calibri" panose="020F0502020204030204" pitchFamily="34" charset="0"/>
                          <a:ea typeface="Calibri" panose="020F0502020204030204" pitchFamily="34" charset="0"/>
                          <a:cs typeface="Times New Roman" panose="02020603050405020304" pitchFamily="18" charset="0"/>
                        </a:rPr>
                        <a:t>Programma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a:effectLst/>
                          <a:latin typeface="Calibri" panose="020F0502020204030204" pitchFamily="34" charset="0"/>
                          <a:ea typeface="Calibri" panose="020F0502020204030204" pitchFamily="34" charset="0"/>
                          <a:cs typeface="Times New Roman" panose="02020603050405020304" pitchFamily="18" charset="0"/>
                        </a:rPr>
                        <a:t>Bijzonderheden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746346"/>
                  </a:ext>
                </a:extLst>
              </a:tr>
              <a:tr h="395740">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01 juni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Les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Snoeien en steunen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672917"/>
                  </a:ext>
                </a:extLst>
              </a:tr>
              <a:tr h="395740">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08 juni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Les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Interntransport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572405"/>
                  </a:ext>
                </a:extLst>
              </a:tr>
              <a:tr h="395740">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15 juni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Les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Excursie </a:t>
                      </a:r>
                      <a:r>
                        <a:rPr lang="nl-NL" sz="2000" dirty="0" err="1">
                          <a:effectLst/>
                          <a:latin typeface="Calibri" panose="020F0502020204030204" pitchFamily="34" charset="0"/>
                          <a:ea typeface="Calibri" panose="020F0502020204030204" pitchFamily="34" charset="0"/>
                          <a:cs typeface="Times New Roman" panose="02020603050405020304" pitchFamily="18" charset="0"/>
                        </a:rPr>
                        <a:t>Greentec</a:t>
                      </a:r>
                      <a:r>
                        <a:rPr lang="nl-NL"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Amsterdam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893759"/>
                  </a:ext>
                </a:extLst>
              </a:tr>
              <a:tr h="460000">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22 juni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Les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Gewasbescherming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352241"/>
                  </a:ext>
                </a:extLst>
              </a:tr>
              <a:tr h="395740">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29 juni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Toetsen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847925"/>
                  </a:ext>
                </a:extLst>
              </a:tr>
            </a:tbl>
          </a:graphicData>
        </a:graphic>
      </p:graphicFrame>
    </p:spTree>
    <p:extLst>
      <p:ext uri="{BB962C8B-B14F-4D97-AF65-F5344CB8AC3E}">
        <p14:creationId xmlns:p14="http://schemas.microsoft.com/office/powerpoint/2010/main" val="6490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Bescherming en Bestrijding</a:t>
            </a:r>
          </a:p>
          <a:p>
            <a:pPr indent="0">
              <a:buNone/>
            </a:pPr>
            <a:endParaRPr lang="nl-NL" dirty="0"/>
          </a:p>
          <a:p>
            <a:pPr indent="0">
              <a:buNone/>
            </a:pPr>
            <a:r>
              <a:rPr lang="nl-NL" dirty="0"/>
              <a:t>Waarnemen in het gewas, wat moet je weten om een aantasting te kunnen voorkomen (beschermen) of aan te pakken (bestrijding)</a:t>
            </a:r>
          </a:p>
          <a:p>
            <a:pPr indent="0">
              <a:buNone/>
            </a:pPr>
            <a:r>
              <a:rPr lang="nl-NL" dirty="0"/>
              <a:t>Onkruiden</a:t>
            </a:r>
          </a:p>
          <a:p>
            <a:pPr marL="342900" indent="-342900"/>
            <a:r>
              <a:rPr lang="nl-NL" dirty="0"/>
              <a:t>Indeling van planten</a:t>
            </a:r>
          </a:p>
          <a:p>
            <a:pPr marL="342900" indent="-342900"/>
            <a:r>
              <a:rPr lang="nl-NL" dirty="0"/>
              <a:t>Verspreiding van onkruiden</a:t>
            </a:r>
          </a:p>
          <a:p>
            <a:pPr indent="0">
              <a:buNone/>
            </a:pPr>
            <a:r>
              <a:rPr lang="nl-NL" dirty="0"/>
              <a:t>Dieren</a:t>
            </a:r>
          </a:p>
          <a:p>
            <a:pPr marL="342900" indent="-342900"/>
            <a:r>
              <a:rPr lang="nl-NL" dirty="0"/>
              <a:t>Indeling van dieren</a:t>
            </a:r>
          </a:p>
          <a:p>
            <a:pPr marL="342900" indent="-342900"/>
            <a:r>
              <a:rPr lang="nl-NL" dirty="0"/>
              <a:t>Overige organismen</a:t>
            </a:r>
          </a:p>
          <a:p>
            <a:pPr indent="0">
              <a:buNone/>
            </a:pPr>
            <a:r>
              <a:rPr lang="nl-NL" dirty="0"/>
              <a:t>Abiotische of fysiologische afwijkingen</a:t>
            </a:r>
          </a:p>
          <a:p>
            <a:pPr indent="0">
              <a:buNone/>
            </a:pPr>
            <a:endParaRPr lang="nl-NL" dirty="0"/>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F22E3735-5242-4F69-9FFD-223B37007D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76713" y="3974932"/>
            <a:ext cx="2630659" cy="2630659"/>
          </a:xfrm>
          <a:prstGeom prst="rect">
            <a:avLst/>
          </a:prstGeom>
        </p:spPr>
      </p:pic>
    </p:spTree>
    <p:extLst>
      <p:ext uri="{BB962C8B-B14F-4D97-AF65-F5344CB8AC3E}">
        <p14:creationId xmlns:p14="http://schemas.microsoft.com/office/powerpoint/2010/main" val="216579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DF20C-E345-415D-BFB6-52FB6C5AB8EC}"/>
              </a:ext>
            </a:extLst>
          </p:cNvPr>
          <p:cNvSpPr>
            <a:spLocks noGrp="1"/>
          </p:cNvSpPr>
          <p:nvPr>
            <p:ph type="title"/>
          </p:nvPr>
        </p:nvSpPr>
        <p:spPr>
          <a:xfrm>
            <a:off x="381000" y="174625"/>
            <a:ext cx="11442700" cy="1325563"/>
          </a:xfrm>
        </p:spPr>
        <p:txBody>
          <a:bodyPr anchor="ctr">
            <a:normAutofit/>
          </a:bodyPr>
          <a:lstStyle/>
          <a:p>
            <a:r>
              <a:rPr lang="nl-NL" dirty="0"/>
              <a:t>Beeldenbank gewasbescherming</a:t>
            </a:r>
          </a:p>
        </p:txBody>
      </p:sp>
      <p:sp>
        <p:nvSpPr>
          <p:cNvPr id="3" name="Tijdelijke aanduiding voor inhoud 2">
            <a:extLst>
              <a:ext uri="{FF2B5EF4-FFF2-40B4-BE49-F238E27FC236}">
                <a16:creationId xmlns:a16="http://schemas.microsoft.com/office/drawing/2014/main" id="{D130F7DA-196F-4009-B8B9-13F406319E86}"/>
              </a:ext>
            </a:extLst>
          </p:cNvPr>
          <p:cNvSpPr>
            <a:spLocks noGrp="1"/>
          </p:cNvSpPr>
          <p:nvPr>
            <p:ph sz="half" idx="1"/>
          </p:nvPr>
        </p:nvSpPr>
        <p:spPr>
          <a:xfrm>
            <a:off x="381000" y="1825625"/>
            <a:ext cx="5638800" cy="4351338"/>
          </a:xfrm>
        </p:spPr>
        <p:txBody>
          <a:bodyPr>
            <a:normAutofit/>
          </a:bodyPr>
          <a:lstStyle/>
          <a:p>
            <a:pPr marL="0" indent="0">
              <a:buNone/>
            </a:pPr>
            <a:r>
              <a:rPr lang="nl-NL" dirty="0"/>
              <a:t>In de beeldenbank gewasbescherming staat per sector aangegeven welke onkruiden, ziekten, plagen, nuttige insecten en abiotische factoren je moet kennen. </a:t>
            </a:r>
          </a:p>
          <a:p>
            <a:pPr marL="0" indent="0">
              <a:buNone/>
            </a:pPr>
            <a:endParaRPr lang="nl-NL" dirty="0"/>
          </a:p>
          <a:p>
            <a:pPr marL="0" indent="0">
              <a:buNone/>
            </a:pPr>
            <a:r>
              <a:rPr lang="nl-NL" dirty="0"/>
              <a:t>Zie </a:t>
            </a:r>
            <a:r>
              <a:rPr lang="nl-NL" sz="2400" dirty="0">
                <a:hlinkClick r:id="rId2"/>
              </a:rPr>
              <a:t>www.beeldenbankgewasbescherming.nl</a:t>
            </a:r>
            <a:r>
              <a:rPr lang="nl-NL" sz="2400" dirty="0"/>
              <a:t> </a:t>
            </a:r>
          </a:p>
        </p:txBody>
      </p:sp>
      <p:pic>
        <p:nvPicPr>
          <p:cNvPr id="4" name="Tijdelijke aanduiding voor inhoud 3">
            <a:extLst>
              <a:ext uri="{FF2B5EF4-FFF2-40B4-BE49-F238E27FC236}">
                <a16:creationId xmlns:a16="http://schemas.microsoft.com/office/drawing/2014/main" id="{E26A9D53-DD19-4374-B102-16746F7A08E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463587"/>
            <a:ext cx="4223825" cy="3075414"/>
          </a:xfrm>
          <a:prstGeom prst="rect">
            <a:avLst/>
          </a:prstGeom>
        </p:spPr>
      </p:pic>
    </p:spTree>
    <p:extLst>
      <p:ext uri="{BB962C8B-B14F-4D97-AF65-F5344CB8AC3E}">
        <p14:creationId xmlns:p14="http://schemas.microsoft.com/office/powerpoint/2010/main" val="261490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endParaRPr lang="nl-NL" dirty="0"/>
          </a:p>
          <a:p>
            <a:pPr indent="0">
              <a:buNone/>
            </a:pPr>
            <a:r>
              <a:rPr lang="nl-NL" dirty="0"/>
              <a:t>Welke beschermings- &amp; bestrijdingsmiddelen zijn er?</a:t>
            </a:r>
          </a:p>
          <a:p>
            <a:pPr indent="0">
              <a:buNone/>
            </a:pPr>
            <a:endParaRPr lang="nl-NL" dirty="0"/>
          </a:p>
          <a:p>
            <a:pPr indent="0">
              <a:buNone/>
            </a:pPr>
            <a:r>
              <a:rPr lang="nl-NL" dirty="0"/>
              <a:t>Er zijn meerdere bestrijdingsmiddelen die vallen onder de Nederlandse </a:t>
            </a:r>
          </a:p>
          <a:p>
            <a:pPr indent="0">
              <a:buNone/>
            </a:pPr>
            <a:r>
              <a:rPr lang="nl-NL" dirty="0"/>
              <a:t>en/of Europese regelgeving. Het gaat om:</a:t>
            </a:r>
          </a:p>
          <a:p>
            <a:pPr indent="0">
              <a:buNone/>
            </a:pPr>
            <a:endParaRPr lang="nl-NL" dirty="0"/>
          </a:p>
          <a:p>
            <a:pPr marL="342900" indent="-342900"/>
            <a:r>
              <a:rPr lang="nl-NL" dirty="0"/>
              <a:t>gewasbeschermingsmiddelen</a:t>
            </a:r>
          </a:p>
          <a:p>
            <a:pPr marL="342900" indent="-342900"/>
            <a:r>
              <a:rPr lang="nl-NL" dirty="0"/>
              <a:t>basisstoffen</a:t>
            </a:r>
          </a:p>
          <a:p>
            <a:pPr marL="342900" indent="-342900"/>
            <a:r>
              <a:rPr lang="nl-NL" dirty="0"/>
              <a:t>biociden</a:t>
            </a:r>
          </a:p>
          <a:p>
            <a:pPr marL="342900" indent="-342900"/>
            <a:r>
              <a:rPr lang="nl-NL" dirty="0"/>
              <a:t>RUB-middelen</a:t>
            </a:r>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2A6DBADF-518A-493A-92EB-395F33360F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0622" y="4226247"/>
            <a:ext cx="4211426" cy="2216756"/>
          </a:xfrm>
          <a:prstGeom prst="rect">
            <a:avLst/>
          </a:prstGeom>
        </p:spPr>
      </p:pic>
    </p:spTree>
    <p:extLst>
      <p:ext uri="{BB962C8B-B14F-4D97-AF65-F5344CB8AC3E}">
        <p14:creationId xmlns:p14="http://schemas.microsoft.com/office/powerpoint/2010/main" val="235190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endParaRPr lang="nl-NL" dirty="0"/>
          </a:p>
          <a:p>
            <a:pPr indent="0">
              <a:buNone/>
            </a:pPr>
            <a:r>
              <a:rPr lang="nl-NL" dirty="0"/>
              <a:t>Daarnaast zien wij een aantal ‘groene’ middelen op de markt met andere claims dan gewasbescherming of biocide. Het gaat om:</a:t>
            </a:r>
          </a:p>
          <a:p>
            <a:pPr indent="0">
              <a:buNone/>
            </a:pPr>
            <a:endParaRPr lang="nl-NL" dirty="0"/>
          </a:p>
          <a:p>
            <a:pPr marL="342900" indent="-342900"/>
            <a:r>
              <a:rPr lang="nl-NL" dirty="0" err="1"/>
              <a:t>biostimulanten</a:t>
            </a:r>
            <a:endParaRPr lang="nl-NL" dirty="0"/>
          </a:p>
          <a:p>
            <a:pPr marL="342900" indent="-342900"/>
            <a:r>
              <a:rPr lang="nl-NL" dirty="0"/>
              <a:t>plantversterkers</a:t>
            </a:r>
          </a:p>
          <a:p>
            <a:pPr marL="342900" indent="-342900"/>
            <a:r>
              <a:rPr lang="nl-NL" dirty="0"/>
              <a:t>middelen van natuurlijke oorsprong</a:t>
            </a:r>
          </a:p>
          <a:p>
            <a:pPr marL="342900" indent="-342900"/>
            <a:r>
              <a:rPr lang="nl-NL" dirty="0"/>
              <a:t>planten- en kruidenextracten</a:t>
            </a:r>
          </a:p>
          <a:p>
            <a:pPr marL="342900" indent="-342900"/>
            <a:r>
              <a:rPr lang="nl-NL" dirty="0"/>
              <a:t>micro-organismen en andere </a:t>
            </a:r>
            <a:r>
              <a:rPr lang="nl-NL" dirty="0" err="1"/>
              <a:t>micro-biologische</a:t>
            </a:r>
            <a:r>
              <a:rPr lang="nl-NL" dirty="0"/>
              <a:t> preparaten</a:t>
            </a:r>
          </a:p>
          <a:p>
            <a:pPr marL="342900" indent="-342900"/>
            <a:r>
              <a:rPr lang="nl-NL" dirty="0"/>
              <a:t>natuurlijke vijanden en andere biologische bestrijders</a:t>
            </a:r>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03096F78-7B20-4A6E-8A01-49EF0DAEE4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36610" y="3933037"/>
            <a:ext cx="2623625" cy="2623625"/>
          </a:xfrm>
          <a:prstGeom prst="rect">
            <a:avLst/>
          </a:prstGeom>
        </p:spPr>
      </p:pic>
    </p:spTree>
    <p:extLst>
      <p:ext uri="{BB962C8B-B14F-4D97-AF65-F5344CB8AC3E}">
        <p14:creationId xmlns:p14="http://schemas.microsoft.com/office/powerpoint/2010/main" val="296854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F1220E7-36E1-490A-871E-25EF35615D78}"/>
              </a:ext>
            </a:extLst>
          </p:cNvPr>
          <p:cNvPicPr>
            <a:picLocks noChangeAspect="1"/>
          </p:cNvPicPr>
          <p:nvPr/>
        </p:nvPicPr>
        <p:blipFill>
          <a:blip r:embed="rId2"/>
          <a:stretch>
            <a:fillRect/>
          </a:stretch>
        </p:blipFill>
        <p:spPr>
          <a:xfrm>
            <a:off x="8311590" y="576000"/>
            <a:ext cx="3657154" cy="1634637"/>
          </a:xfrm>
          <a:prstGeom prst="rect">
            <a:avLst/>
          </a:prstGeom>
        </p:spPr>
      </p:pic>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endParaRPr lang="nl-NL" dirty="0"/>
          </a:p>
          <a:p>
            <a:pPr indent="0">
              <a:buNone/>
            </a:pPr>
            <a:r>
              <a:rPr lang="nl-NL" dirty="0"/>
              <a:t>Gewasbeschermingsmiddelen</a:t>
            </a:r>
          </a:p>
          <a:p>
            <a:pPr indent="0">
              <a:buNone/>
            </a:pPr>
            <a:r>
              <a:rPr lang="nl-NL" dirty="0"/>
              <a:t>Een middel mag alleen een gewasbeschermingsmiddel heten als het is toegelaten door het </a:t>
            </a:r>
            <a:r>
              <a:rPr lang="nl-NL" dirty="0" err="1"/>
              <a:t>Ctgb</a:t>
            </a:r>
            <a:r>
              <a:rPr lang="nl-NL" dirty="0"/>
              <a:t>.</a:t>
            </a:r>
          </a:p>
          <a:p>
            <a:pPr indent="0">
              <a:buNone/>
            </a:pPr>
            <a:endParaRPr lang="nl-NL" dirty="0"/>
          </a:p>
          <a:p>
            <a:pPr indent="0">
              <a:buNone/>
            </a:pPr>
            <a:r>
              <a:rPr lang="nl-NL" dirty="0"/>
              <a:t>U kunt bij het </a:t>
            </a:r>
            <a:r>
              <a:rPr lang="nl-NL" dirty="0" err="1"/>
              <a:t>Ctgb</a:t>
            </a:r>
            <a:r>
              <a:rPr lang="nl-NL" dirty="0"/>
              <a:t> een toelating als gewasbeschermingsmiddel aanvragen. Ook kunt u in de </a:t>
            </a:r>
            <a:r>
              <a:rPr lang="nl-NL" dirty="0">
                <a:hlinkClick r:id="rId3"/>
              </a:rPr>
              <a:t>toelatingendatabank</a:t>
            </a:r>
            <a:r>
              <a:rPr lang="nl-NL" dirty="0"/>
              <a:t> van het </a:t>
            </a:r>
            <a:r>
              <a:rPr lang="nl-NL" dirty="0" err="1"/>
              <a:t>Ctgb</a:t>
            </a:r>
            <a:r>
              <a:rPr lang="nl-NL" dirty="0"/>
              <a:t> opzoeken of een middel is toegelaten. </a:t>
            </a:r>
          </a:p>
          <a:p>
            <a:pPr indent="0">
              <a:buNone/>
            </a:pPr>
            <a:endParaRPr lang="nl-NL" dirty="0"/>
          </a:p>
          <a:p>
            <a:pPr indent="0">
              <a:buNone/>
            </a:pPr>
            <a:r>
              <a:rPr lang="nl-NL" dirty="0"/>
              <a:t>De NVWA controleert of gewasbeschermingsmiddelen die worden verkocht en gebruikt, zijn toegelaten.</a:t>
            </a:r>
          </a:p>
          <a:p>
            <a:pPr indent="0">
              <a:buNone/>
            </a:pPr>
            <a:endParaRPr lang="nl-NL" dirty="0"/>
          </a:p>
          <a:p>
            <a:pPr indent="0">
              <a:buNone/>
            </a:pPr>
            <a:endParaRPr lang="nl-NL" dirty="0"/>
          </a:p>
          <a:p>
            <a:pPr indent="0">
              <a:buNone/>
            </a:pPr>
            <a:endParaRPr lang="nl-NL" dirty="0"/>
          </a:p>
        </p:txBody>
      </p:sp>
      <p:pic>
        <p:nvPicPr>
          <p:cNvPr id="6" name="Afbeelding 5">
            <a:extLst>
              <a:ext uri="{FF2B5EF4-FFF2-40B4-BE49-F238E27FC236}">
                <a16:creationId xmlns:a16="http://schemas.microsoft.com/office/drawing/2014/main" id="{366892CB-65F0-B9CF-CEEF-D2BAF836F8F8}"/>
              </a:ext>
            </a:extLst>
          </p:cNvPr>
          <p:cNvPicPr>
            <a:picLocks noChangeAspect="1"/>
          </p:cNvPicPr>
          <p:nvPr/>
        </p:nvPicPr>
        <p:blipFill>
          <a:blip r:embed="rId4"/>
          <a:stretch>
            <a:fillRect/>
          </a:stretch>
        </p:blipFill>
        <p:spPr>
          <a:xfrm>
            <a:off x="5619750" y="2952750"/>
            <a:ext cx="952500" cy="952500"/>
          </a:xfrm>
          <a:prstGeom prst="rect">
            <a:avLst/>
          </a:prstGeom>
        </p:spPr>
      </p:pic>
      <p:pic>
        <p:nvPicPr>
          <p:cNvPr id="8" name="Afbeelding 7">
            <a:extLst>
              <a:ext uri="{FF2B5EF4-FFF2-40B4-BE49-F238E27FC236}">
                <a16:creationId xmlns:a16="http://schemas.microsoft.com/office/drawing/2014/main" id="{15993FA6-2A76-7089-6516-F5EDF0FEDD1F}"/>
              </a:ext>
            </a:extLst>
          </p:cNvPr>
          <p:cNvPicPr>
            <a:picLocks noChangeAspect="1"/>
          </p:cNvPicPr>
          <p:nvPr/>
        </p:nvPicPr>
        <p:blipFill>
          <a:blip r:embed="rId5"/>
          <a:stretch>
            <a:fillRect/>
          </a:stretch>
        </p:blipFill>
        <p:spPr>
          <a:xfrm>
            <a:off x="359090" y="397565"/>
            <a:ext cx="11624349" cy="6173636"/>
          </a:xfrm>
          <a:prstGeom prst="rect">
            <a:avLst/>
          </a:prstGeom>
        </p:spPr>
      </p:pic>
    </p:spTree>
    <p:extLst>
      <p:ext uri="{BB962C8B-B14F-4D97-AF65-F5344CB8AC3E}">
        <p14:creationId xmlns:p14="http://schemas.microsoft.com/office/powerpoint/2010/main" val="422101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Props1.xml><?xml version="1.0" encoding="utf-8"?>
<ds:datastoreItem xmlns:ds="http://schemas.openxmlformats.org/officeDocument/2006/customXml" ds:itemID="{53A2C96B-A3D1-417E-87F2-5D1BEE6948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b1c85b-b197-48cd-8bb1-fe9e9ee0096b"/>
    <ds:schemaRef ds:uri="414a8a67-acf6-4b09-bb49-f84330b442d7"/>
    <ds:schemaRef ds:uri="5ad07612-1080-49cf-8fb2-28e7c3022d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C18920-3754-41DB-98A4-11A9C746D3AF}">
  <ds:schemaRefs>
    <ds:schemaRef ds:uri="http://schemas.microsoft.com/sharepoint/v3/contenttype/forms"/>
  </ds:schemaRefs>
</ds:datastoreItem>
</file>

<file path=customXml/itemProps3.xml><?xml version="1.0" encoding="utf-8"?>
<ds:datastoreItem xmlns:ds="http://schemas.openxmlformats.org/officeDocument/2006/customXml" ds:itemID="{5034974B-8F72-41D9-9F55-66A96B1AA15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8fa185b-b6f4-4426-890a-edc6532e8d4f"/>
    <ds:schemaRef ds:uri="521c7c86-cc27-4cef-8605-4ebb03422227"/>
    <ds:schemaRef ds:uri="http://purl.org/dc/terms/"/>
    <ds:schemaRef ds:uri="http://schemas.openxmlformats.org/package/2006/metadata/core-properties"/>
    <ds:schemaRef ds:uri="http://www.w3.org/XML/1998/namespace"/>
    <ds:schemaRef ds:uri="http://purl.org/dc/dcmitype/"/>
    <ds:schemaRef ds:uri="2cb1c85b-b197-48cd-8bb1-fe9e9ee0096b"/>
    <ds:schemaRef ds:uri="414a8a67-acf6-4b09-bb49-f84330b442d7"/>
  </ds:schemaRefs>
</ds:datastoreItem>
</file>

<file path=docProps/app.xml><?xml version="1.0" encoding="utf-8"?>
<Properties xmlns="http://schemas.openxmlformats.org/officeDocument/2006/extended-properties" xmlns:vt="http://schemas.openxmlformats.org/officeDocument/2006/docPropsVTypes">
  <Template>Presentatie mbo zone</Template>
  <TotalTime>1240</TotalTime>
  <Words>1489</Words>
  <Application>Microsoft Office PowerPoint</Application>
  <PresentationFormat>Breedbeeld</PresentationFormat>
  <Paragraphs>305</Paragraphs>
  <Slides>38</Slides>
  <Notes>21</Notes>
  <HiddenSlides>0</HiddenSlides>
  <MMClips>3</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38</vt:i4>
      </vt:variant>
    </vt:vector>
  </HeadingPairs>
  <TitlesOfParts>
    <vt:vector size="41" baseType="lpstr">
      <vt:lpstr>Arial</vt:lpstr>
      <vt:lpstr>Calibri</vt:lpstr>
      <vt:lpstr>Kantoorthema</vt:lpstr>
      <vt:lpstr>Verzorgen gewas 2 Boomteelt en Glasteelt  Periode 5 Les 3 </vt:lpstr>
      <vt:lpstr>Verzorgen gewas2  Boomteelt en Glasteelt   </vt:lpstr>
      <vt:lpstr>Verzorgen gewas2  Boomteelt en Glasteelt   </vt:lpstr>
      <vt:lpstr>Verzorgen gewas2  Boomteelt en Glasteelt   </vt:lpstr>
      <vt:lpstr>Verzorgen gewas2  Boomteelt en Glasteelt   </vt:lpstr>
      <vt:lpstr>Beeldenbank gewasbescherming</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Stelling</vt:lpstr>
      <vt:lpstr>Witte vlieg </vt:lpstr>
      <vt:lpstr>Bladluis</vt:lpstr>
      <vt:lpstr>Trips</vt:lpstr>
      <vt:lpstr>Motten</vt:lpstr>
      <vt:lpstr>PowerPoint-presentatie</vt:lpstr>
      <vt:lpstr>Scouten</vt:lpstr>
      <vt:lpstr>Vangplaten</vt:lpstr>
      <vt:lpstr>Scouten</vt:lpstr>
      <vt:lpstr>Eitjes op kaartjes </vt:lpstr>
      <vt:lpstr>Kleine flesjes</vt:lpstr>
      <vt:lpstr>Kleine flesjes</vt:lpstr>
      <vt:lpstr>Afbreekbaar plastic zakjes</vt:lpstr>
      <vt:lpstr>Toepassing van Aphidalia (lieveheersbeestje)</vt:lpstr>
      <vt:lpstr>Ferhormoonval</vt:lpstr>
      <vt:lpstr>Waarom hommels</vt:lpstr>
      <vt:lpstr>Waarom hommels</vt:lpstr>
      <vt:lpstr>Drones</vt:lpstr>
      <vt:lpstr>Drones</vt:lpstr>
      <vt:lpstr>Opdracht</vt:lpstr>
      <vt:lpstr>Opdracht</vt:lpstr>
    </vt:vector>
  </TitlesOfParts>
  <Company>GroeneWelle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Bertus Boer</cp:lastModifiedBy>
  <cp:revision>102</cp:revision>
  <dcterms:created xsi:type="dcterms:W3CDTF">2019-04-17T12:01:32Z</dcterms:created>
  <dcterms:modified xsi:type="dcterms:W3CDTF">2023-06-20T17:01:18Z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y fmtid="{D5CDD505-2E9C-101B-9397-08002B2CF9AE}" pid="3" name="MediaServiceImageTags">
    <vt:lpwstr/>
  </property>
</Properties>
</file>